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2" r:id="rId2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144000"/>
  <p:embeddedFontLst>
    <p:embeddedFont>
      <p:font typeface="Arial Black" panose="020B0A04020102020204" pitchFamily="34" charset="0"/>
      <p:regular r:id="rId36"/>
      <p:bold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ambria" panose="02040503050406030204" pitchFamily="18" charset="0"/>
      <p:regular r:id="rId42"/>
      <p:bold r:id="rId43"/>
      <p:italic r:id="rId44"/>
      <p:boldItalic r:id="rId45"/>
    </p:embeddedFont>
    <p:embeddedFont>
      <p:font typeface="Times" panose="02020603050405020304" pitchFamily="18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itW+nKUEaRtuynume0ZyneXjPu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9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8.xml"/><Relationship Id="rId41" Type="http://schemas.openxmlformats.org/officeDocument/2006/relationships/font" Target="fonts/font6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">
  <p:cSld name="TITLE + DESIG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6"/>
          <p:cNvSpPr/>
          <p:nvPr/>
        </p:nvSpPr>
        <p:spPr>
          <a:xfrm>
            <a:off x="444933" y="-63800"/>
            <a:ext cx="303200" cy="6985600"/>
          </a:xfrm>
          <a:prstGeom prst="rect">
            <a:avLst/>
          </a:prstGeom>
          <a:solidFill>
            <a:srgbClr val="CADCD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6"/>
          <p:cNvSpPr txBox="1">
            <a:spLocks noGrp="1"/>
          </p:cNvSpPr>
          <p:nvPr>
            <p:ph type="title"/>
          </p:nvPr>
        </p:nvSpPr>
        <p:spPr>
          <a:xfrm rot="-5400000">
            <a:off x="-2271667" y="3393000"/>
            <a:ext cx="5736400" cy="2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  <a:defRPr sz="1200"/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" type="tx">
  <p:cSld name="TITLE_AND_BOD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0"/>
          <p:cNvSpPr>
            <a:spLocks noGrp="1"/>
          </p:cNvSpPr>
          <p:nvPr>
            <p:ph type="pic" idx="2"/>
          </p:nvPr>
        </p:nvSpPr>
        <p:spPr>
          <a:xfrm>
            <a:off x="863600" y="-711200"/>
            <a:ext cx="10655300" cy="799465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40"/>
          <p:cNvSpPr txBox="1">
            <a:spLocks noGrp="1"/>
          </p:cNvSpPr>
          <p:nvPr>
            <p:ph type="sldNum" idx="12"/>
          </p:nvPr>
        </p:nvSpPr>
        <p:spPr>
          <a:xfrm>
            <a:off x="6000750" y="6515100"/>
            <a:ext cx="193168" cy="20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4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jp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jpg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11" Type="http://schemas.openxmlformats.org/officeDocument/2006/relationships/image" Target="../media/image5.png"/><Relationship Id="rId5" Type="http://schemas.openxmlformats.org/officeDocument/2006/relationships/image" Target="../media/image40.png"/><Relationship Id="rId10" Type="http://schemas.openxmlformats.org/officeDocument/2006/relationships/image" Target="../media/image2.jp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2.jp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"/>
          <p:cNvPicPr preferRelativeResize="0"/>
          <p:nvPr/>
        </p:nvPicPr>
        <p:blipFill rotWithShape="1">
          <a:blip r:embed="rId3">
            <a:alphaModFix/>
          </a:blip>
          <a:srcRect t="284" r="-1" b="-1"/>
          <a:stretch/>
        </p:blipFill>
        <p:spPr>
          <a:xfrm>
            <a:off x="0" y="0"/>
            <a:ext cx="12191979" cy="6857988"/>
          </a:xfrm>
          <a:prstGeom prst="rect">
            <a:avLst/>
          </a:prstGeom>
          <a:noFill/>
          <a:ln>
            <a:noFill/>
          </a:ln>
          <a:effectLst>
            <a:outerShdw blurRad="596900" dist="330200" dir="8820000" sx="87000" sy="87000" algn="ctr" rotWithShape="0">
              <a:srgbClr val="000000">
                <a:alpha val="28627"/>
              </a:srgbClr>
            </a:outerShdw>
          </a:effectLst>
        </p:spPr>
      </p:pic>
      <p:sp>
        <p:nvSpPr>
          <p:cNvPr id="105" name="Google Shape;105;p1"/>
          <p:cNvSpPr txBox="1"/>
          <p:nvPr/>
        </p:nvSpPr>
        <p:spPr>
          <a:xfrm>
            <a:off x="2312853" y="1940392"/>
            <a:ext cx="8242150" cy="1326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AYURVEDA FOR MENTAL WELL BEING</a:t>
            </a:r>
            <a:endParaRPr/>
          </a:p>
        </p:txBody>
      </p:sp>
      <p:pic>
        <p:nvPicPr>
          <p:cNvPr id="106" name="Google Shape;106;p1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60289" y="162661"/>
            <a:ext cx="1212221" cy="120671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107" name="Google Shape;107;p1" descr="Azadi Ka Amrit Mahotsav Logo PNG Vector (AI, CDR) Free Downloa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800" y="372854"/>
            <a:ext cx="1548232" cy="1026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 descr="Ayush Ministry launches campaign to distribute its poly herbal ayurvedic  drugs AYUSH 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748819" y="372853"/>
            <a:ext cx="1206710" cy="1206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 descr="National Ayurveda Day — Vikaspedi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30573" y="332531"/>
            <a:ext cx="1206710" cy="123500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"/>
          <p:cNvSpPr txBox="1"/>
          <p:nvPr/>
        </p:nvSpPr>
        <p:spPr>
          <a:xfrm>
            <a:off x="1905949" y="1580162"/>
            <a:ext cx="80544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मानसिक स्वास्थ्य के लिए </a:t>
            </a:r>
            <a:endParaRPr sz="5400" b="1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आयुर्वेद</a:t>
            </a:r>
            <a:endParaRPr sz="5400" b="1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 txBox="1"/>
          <p:nvPr/>
        </p:nvSpPr>
        <p:spPr>
          <a:xfrm>
            <a:off x="572493" y="238539"/>
            <a:ext cx="11018520" cy="1434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BURDEN OF MENTAL DISORDERS </a:t>
            </a:r>
            <a:endParaRPr/>
          </a:p>
        </p:txBody>
      </p:sp>
      <p:sp>
        <p:nvSpPr>
          <p:cNvPr id="117" name="Google Shape;117;p2"/>
          <p:cNvSpPr/>
          <p:nvPr/>
        </p:nvSpPr>
        <p:spPr>
          <a:xfrm>
            <a:off x="572493" y="1681544"/>
            <a:ext cx="10972800" cy="18288"/>
          </a:xfrm>
          <a:custGeom>
            <a:avLst/>
            <a:gdLst/>
            <a:ahLst/>
            <a:cxnLst/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4901"/>
            </a:schemeClr>
          </a:solidFill>
          <a:ln w="44450" cap="rnd" cmpd="sng">
            <a:solidFill>
              <a:schemeClr val="accent2">
                <a:alpha val="7490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2" descr="Mental Health - Education Connect Plus"/>
          <p:cNvPicPr preferRelativeResize="0"/>
          <p:nvPr/>
        </p:nvPicPr>
        <p:blipFill rotWithShape="1">
          <a:blip r:embed="rId3">
            <a:alphaModFix/>
          </a:blip>
          <a:srcRect l="7180" r="7124" b="-1"/>
          <a:stretch/>
        </p:blipFill>
        <p:spPr>
          <a:xfrm>
            <a:off x="8247888" y="1956659"/>
            <a:ext cx="3941064" cy="40965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2"/>
          <p:cNvGrpSpPr/>
          <p:nvPr/>
        </p:nvGrpSpPr>
        <p:grpSpPr>
          <a:xfrm>
            <a:off x="158570" y="3124502"/>
            <a:ext cx="8850710" cy="1844386"/>
            <a:chOff x="2638" y="1194721"/>
            <a:chExt cx="8850710" cy="1844386"/>
          </a:xfrm>
        </p:grpSpPr>
        <p:sp>
          <p:nvSpPr>
            <p:cNvPr id="120" name="Google Shape;120;p2"/>
            <p:cNvSpPr/>
            <p:nvPr/>
          </p:nvSpPr>
          <p:spPr>
            <a:xfrm>
              <a:off x="2638" y="1194721"/>
              <a:ext cx="2141531" cy="906573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29191" y="1221274"/>
              <a:ext cx="2088425" cy="8534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25400" rIns="381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Depression</a:t>
              </a:r>
              <a:endParaRPr sz="2000" b="1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216791" y="2101294"/>
              <a:ext cx="214153" cy="56268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23" name="Google Shape;123;p2"/>
            <p:cNvSpPr/>
            <p:nvPr/>
          </p:nvSpPr>
          <p:spPr>
            <a:xfrm>
              <a:off x="430945" y="2288857"/>
              <a:ext cx="1200401" cy="75025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 txBox="1"/>
            <p:nvPr/>
          </p:nvSpPr>
          <p:spPr>
            <a:xfrm>
              <a:off x="452919" y="2310831"/>
              <a:ext cx="1156453" cy="70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800" tIns="29200" rIns="43800" bIns="29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mbria"/>
                <a:buNone/>
              </a:pPr>
              <a:r>
                <a:rPr lang="en-US" sz="2300" b="1" i="0" u="none" strike="noStrike" cap="none">
                  <a:solidFill>
                    <a:schemeClr val="dk1"/>
                  </a:solidFill>
                  <a:latin typeface="Cambria"/>
                  <a:ea typeface="Cambria"/>
                  <a:cs typeface="Cambria"/>
                  <a:sym typeface="Cambria"/>
                </a:rPr>
                <a:t>264 million</a:t>
              </a:r>
              <a:endParaRPr sz="23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2519295" y="1194721"/>
              <a:ext cx="1861267" cy="777657"/>
            </a:xfrm>
            <a:prstGeom prst="roundRect">
              <a:avLst>
                <a:gd name="adj" fmla="val 10000"/>
              </a:avLst>
            </a:prstGeom>
            <a:solidFill>
              <a:schemeClr val="accent3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2542072" y="1217498"/>
              <a:ext cx="1815713" cy="732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25400" rIns="381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Bipolar Disorder</a:t>
              </a:r>
              <a:endParaRPr sz="2000" b="1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2705422" y="1972378"/>
              <a:ext cx="186126" cy="56268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28" name="Google Shape;128;p2"/>
            <p:cNvSpPr/>
            <p:nvPr/>
          </p:nvSpPr>
          <p:spPr>
            <a:xfrm>
              <a:off x="2891549" y="2159941"/>
              <a:ext cx="1200401" cy="75025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2913523" y="2181915"/>
              <a:ext cx="1156453" cy="70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800" tIns="29200" rIns="43800" bIns="29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mbria"/>
                <a:buNone/>
              </a:pPr>
              <a:r>
                <a:rPr lang="en-US" sz="2300" b="1" i="0" u="none" strike="noStrike" cap="none">
                  <a:solidFill>
                    <a:schemeClr val="dk1"/>
                  </a:solidFill>
                  <a:latin typeface="Cambria"/>
                  <a:ea typeface="Cambria"/>
                  <a:cs typeface="Cambria"/>
                  <a:sym typeface="Cambria"/>
                </a:rPr>
                <a:t>45 million</a:t>
              </a:r>
              <a:endParaRPr sz="23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4755688" y="1194721"/>
              <a:ext cx="1861267" cy="777657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 txBox="1"/>
            <p:nvPr/>
          </p:nvSpPr>
          <p:spPr>
            <a:xfrm>
              <a:off x="4778465" y="1217498"/>
              <a:ext cx="1815713" cy="732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25400" rIns="381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Schizophrenia</a:t>
              </a:r>
              <a:endParaRPr sz="2000" b="1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4941815" y="1972378"/>
              <a:ext cx="186126" cy="56268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33" name="Google Shape;133;p2"/>
            <p:cNvSpPr/>
            <p:nvPr/>
          </p:nvSpPr>
          <p:spPr>
            <a:xfrm>
              <a:off x="5127942" y="2159941"/>
              <a:ext cx="1200401" cy="75025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 txBox="1"/>
            <p:nvPr/>
          </p:nvSpPr>
          <p:spPr>
            <a:xfrm>
              <a:off x="5149916" y="2181915"/>
              <a:ext cx="1156453" cy="70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800" tIns="29200" rIns="43800" bIns="29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mbria"/>
                <a:buNone/>
              </a:pPr>
              <a:r>
                <a:rPr lang="en-US" sz="2300" b="1" i="0" u="none" strike="noStrike" cap="none">
                  <a:solidFill>
                    <a:schemeClr val="dk1"/>
                  </a:solidFill>
                  <a:latin typeface="Cambria"/>
                  <a:ea typeface="Cambria"/>
                  <a:cs typeface="Cambria"/>
                  <a:sym typeface="Cambria"/>
                </a:rPr>
                <a:t>20 million</a:t>
              </a:r>
              <a:endParaRPr sz="23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6992081" y="1194721"/>
              <a:ext cx="1861267" cy="777657"/>
            </a:xfrm>
            <a:prstGeom prst="roundRect">
              <a:avLst>
                <a:gd name="adj" fmla="val 10000"/>
              </a:avLst>
            </a:prstGeom>
            <a:solidFill>
              <a:srgbClr val="599BD5"/>
            </a:solid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 txBox="1"/>
            <p:nvPr/>
          </p:nvSpPr>
          <p:spPr>
            <a:xfrm>
              <a:off x="7014858" y="1217498"/>
              <a:ext cx="1815713" cy="7321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25400" rIns="381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 b="1" i="0" u="none" strike="noStrike" cap="non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Dementia</a:t>
              </a:r>
              <a:endParaRPr sz="2000" b="1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7178208" y="1972378"/>
              <a:ext cx="186126" cy="56268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38" name="Google Shape;138;p2"/>
            <p:cNvSpPr/>
            <p:nvPr/>
          </p:nvSpPr>
          <p:spPr>
            <a:xfrm>
              <a:off x="7364335" y="2159941"/>
              <a:ext cx="1200401" cy="75025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 txBox="1"/>
            <p:nvPr/>
          </p:nvSpPr>
          <p:spPr>
            <a:xfrm>
              <a:off x="7386309" y="2181915"/>
              <a:ext cx="1156453" cy="706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4000" tIns="29200" rIns="43800" bIns="29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mbria"/>
                <a:buNone/>
              </a:pPr>
              <a:r>
                <a:rPr lang="en-US" sz="2300" b="1" i="0" u="none" strike="noStrike" cap="none">
                  <a:solidFill>
                    <a:schemeClr val="dk1"/>
                  </a:solidFill>
                  <a:latin typeface="Cambria"/>
                  <a:ea typeface="Cambria"/>
                  <a:cs typeface="Cambria"/>
                  <a:sym typeface="Cambria"/>
                </a:rPr>
                <a:t>50 million</a:t>
              </a:r>
              <a:endParaRPr sz="23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pic>
        <p:nvPicPr>
          <p:cNvPr id="140" name="Google Shape;140;p2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9569" y="390157"/>
            <a:ext cx="1212221" cy="120671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141" name="Google Shape;141;p2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2368" y="0"/>
            <a:ext cx="964535" cy="987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3"/>
          <p:cNvSpPr/>
          <p:nvPr/>
        </p:nvSpPr>
        <p:spPr>
          <a:xfrm rot="-54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0">
                <a:schemeClr val="accent1"/>
              </a:gs>
              <a:gs pos="8000">
                <a:schemeClr val="accent1"/>
              </a:gs>
              <a:gs pos="100000">
                <a:srgbClr val="1F3864"/>
              </a:gs>
            </a:gsLst>
            <a:lin ang="12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3"/>
          <p:cNvSpPr/>
          <p:nvPr/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0">
                <a:srgbClr val="000000">
                  <a:alpha val="51764"/>
                </a:srgbClr>
              </a:gs>
              <a:gs pos="8000">
                <a:srgbClr val="000000">
                  <a:alpha val="51764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3"/>
          <p:cNvSpPr/>
          <p:nvPr/>
        </p:nvSpPr>
        <p:spPr>
          <a:xfrm rot="-54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rgbClr val="9CC2E5">
                  <a:alpha val="0"/>
                </a:srgbClr>
              </a:gs>
              <a:gs pos="100000">
                <a:srgbClr val="000000">
                  <a:alpha val="45882"/>
                </a:srgbClr>
              </a:gs>
            </a:gsLst>
            <a:lin ang="1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" name="Google Shape;150;p3" descr="The Mental Health Continuum is a Better Model for Mental Health – Delphis  Learning"/>
          <p:cNvPicPr preferRelativeResize="0"/>
          <p:nvPr/>
        </p:nvPicPr>
        <p:blipFill rotWithShape="1">
          <a:blip r:embed="rId3">
            <a:alphaModFix/>
          </a:blip>
          <a:srcRect t="11378" r="-4" b="9721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"/>
          <p:cNvSpPr txBox="1"/>
          <p:nvPr/>
        </p:nvSpPr>
        <p:spPr>
          <a:xfrm>
            <a:off x="1940561" y="5195054"/>
            <a:ext cx="398272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222A35"/>
                </a:solidFill>
                <a:latin typeface="Cambria"/>
                <a:ea typeface="Cambria"/>
                <a:cs typeface="Cambria"/>
                <a:sym typeface="Cambria"/>
              </a:rPr>
              <a:t>WHAT ABOT YOU??</a:t>
            </a:r>
            <a:endParaRPr/>
          </a:p>
        </p:txBody>
      </p:sp>
      <p:pic>
        <p:nvPicPr>
          <p:cNvPr id="152" name="Google Shape;152;p3" descr="National Ayurveda Day — Vikas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0924"/>
            <a:ext cx="1206710" cy="123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 descr="All India Institute of Ayurveda, Delhi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6529" y="5651289"/>
            <a:ext cx="1212221" cy="120671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838200" y="281726"/>
            <a:ext cx="10515600" cy="79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mbria"/>
              <a:buNone/>
            </a:pPr>
            <a:r>
              <a:rPr lang="en-US" sz="40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WHAT IS NOT A MENTAL DISORDER</a:t>
            </a:r>
            <a:endParaRPr/>
          </a:p>
        </p:txBody>
      </p:sp>
      <p:grpSp>
        <p:nvGrpSpPr>
          <p:cNvPr id="160" name="Google Shape;160;p4"/>
          <p:cNvGrpSpPr/>
          <p:nvPr/>
        </p:nvGrpSpPr>
        <p:grpSpPr>
          <a:xfrm>
            <a:off x="838200" y="1825625"/>
            <a:ext cx="10515599" cy="4351337"/>
            <a:chOff x="0" y="0"/>
            <a:chExt cx="10515599" cy="4351337"/>
          </a:xfrm>
        </p:grpSpPr>
        <p:sp>
          <p:nvSpPr>
            <p:cNvPr id="161" name="Google Shape;161;p4"/>
            <p:cNvSpPr/>
            <p:nvPr/>
          </p:nvSpPr>
          <p:spPr>
            <a:xfrm>
              <a:off x="0" y="0"/>
              <a:ext cx="8938260" cy="1305401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 txBox="1"/>
            <p:nvPr/>
          </p:nvSpPr>
          <p:spPr>
            <a:xfrm>
              <a:off x="38234" y="38234"/>
              <a:ext cx="7529629" cy="1228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mbria"/>
                <a:buNone/>
              </a:pPr>
              <a:r>
                <a:rPr lang="en-US" sz="2500" b="0" i="0" u="none" strike="noStrike" cap="non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Experiencing the emotions of anxiety and depression at some stage of life is very common to everyone</a:t>
              </a:r>
              <a:endParaRPr sz="25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788669" y="1522968"/>
              <a:ext cx="8938260" cy="1305401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 txBox="1"/>
            <p:nvPr/>
          </p:nvSpPr>
          <p:spPr>
            <a:xfrm>
              <a:off x="826903" y="1561202"/>
              <a:ext cx="7224611" cy="1228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mbria"/>
                <a:buNone/>
              </a:pPr>
              <a:r>
                <a:rPr lang="en-US" sz="2500" b="0" i="0" u="none" strike="noStrike" cap="non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All unpleasant emotions are due to psychological disorders, unless they don’t have any diagnosable illness </a:t>
              </a:r>
              <a:endParaRPr sz="25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1577339" y="3045936"/>
              <a:ext cx="8938260" cy="1305401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 txBox="1"/>
            <p:nvPr/>
          </p:nvSpPr>
          <p:spPr>
            <a:xfrm>
              <a:off x="1615573" y="3084170"/>
              <a:ext cx="7224611" cy="12289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95250" rIns="95250" bIns="95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mbria"/>
                <a:buNone/>
              </a:pPr>
              <a:r>
                <a:rPr lang="en-US" sz="2500" b="0" i="0" u="none" strike="noStrike" cap="none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Some don’t need to seek any medical help to come back normal  </a:t>
              </a:r>
              <a:endParaRPr sz="25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8089749" y="989929"/>
              <a:ext cx="848510" cy="84851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7D5CB">
                <a:alpha val="89803"/>
              </a:srgbClr>
            </a:solidFill>
            <a:ln w="12700" cap="flat" cmpd="sng">
              <a:solidFill>
                <a:srgbClr val="F7D5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4"/>
            <p:cNvSpPr txBox="1"/>
            <p:nvPr/>
          </p:nvSpPr>
          <p:spPr>
            <a:xfrm>
              <a:off x="8280664" y="989929"/>
              <a:ext cx="466680" cy="638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8878419" y="2504195"/>
              <a:ext cx="848510" cy="84851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7D5CB">
                <a:alpha val="89803"/>
              </a:srgbClr>
            </a:solidFill>
            <a:ln w="12700" cap="flat" cmpd="sng">
              <a:solidFill>
                <a:srgbClr val="F7D5CB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4"/>
            <p:cNvSpPr txBox="1"/>
            <p:nvPr/>
          </p:nvSpPr>
          <p:spPr>
            <a:xfrm>
              <a:off x="9069334" y="2504195"/>
              <a:ext cx="466680" cy="6385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endPara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1" name="Google Shape;171;p4" descr="National Ayurveda Day — Vikasp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64666" y="63533"/>
            <a:ext cx="1206710" cy="123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4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089" y="5573607"/>
            <a:ext cx="1212221" cy="120671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5"/>
          <p:cNvSpPr/>
          <p:nvPr/>
        </p:nvSpPr>
        <p:spPr>
          <a:xfrm rot="-54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0">
                <a:schemeClr val="accent1"/>
              </a:gs>
              <a:gs pos="8000">
                <a:schemeClr val="accent1"/>
              </a:gs>
              <a:gs pos="100000">
                <a:srgbClr val="1F3864"/>
              </a:gs>
            </a:gsLst>
            <a:lin ang="12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"/>
          <p:cNvSpPr/>
          <p:nvPr/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0">
                <a:srgbClr val="000000">
                  <a:alpha val="51764"/>
                </a:srgbClr>
              </a:gs>
              <a:gs pos="8000">
                <a:srgbClr val="000000">
                  <a:alpha val="51764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5"/>
          <p:cNvSpPr/>
          <p:nvPr/>
        </p:nvSpPr>
        <p:spPr>
          <a:xfrm rot="-54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rgbClr val="9CC2E5">
                  <a:alpha val="0"/>
                </a:srgbClr>
              </a:gs>
              <a:gs pos="100000">
                <a:srgbClr val="000000">
                  <a:alpha val="45882"/>
                </a:srgbClr>
              </a:gs>
            </a:gsLst>
            <a:lin ang="1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5"/>
          <p:cNvPicPr preferRelativeResize="0"/>
          <p:nvPr/>
        </p:nvPicPr>
        <p:blipFill rotWithShape="1">
          <a:blip r:embed="rId3">
            <a:alphaModFix/>
          </a:blip>
          <a:srcRect b="4957"/>
          <a:stretch/>
        </p:blipFill>
        <p:spPr>
          <a:xfrm>
            <a:off x="1643865" y="457200"/>
            <a:ext cx="8904270" cy="5648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5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65" y="5388877"/>
            <a:ext cx="1212221" cy="120671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183" name="Google Shape;183;p5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64666" y="63533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8" name="Google Shape;188;p6"/>
          <p:cNvCxnSpPr/>
          <p:nvPr/>
        </p:nvCxnSpPr>
        <p:spPr>
          <a:xfrm rot="10800000">
            <a:off x="2311600" y="1033684"/>
            <a:ext cx="7568800" cy="0"/>
          </a:xfrm>
          <a:prstGeom prst="straightConnector1">
            <a:avLst/>
          </a:prstGeom>
          <a:noFill/>
          <a:ln w="9525" cap="flat" cmpd="sng">
            <a:solidFill>
              <a:srgbClr val="CADCDC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189" name="Google Shape;189;p6"/>
          <p:cNvSpPr txBox="1"/>
          <p:nvPr/>
        </p:nvSpPr>
        <p:spPr>
          <a:xfrm>
            <a:off x="3205724" y="1483142"/>
            <a:ext cx="17881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Samadosha</a:t>
            </a:r>
            <a:endParaRPr sz="2400" b="1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2574187" y="2436890"/>
            <a:ext cx="171704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Samagni</a:t>
            </a:r>
            <a:endParaRPr sz="2400" b="1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1" name="Google Shape;191;p6"/>
          <p:cNvSpPr txBox="1"/>
          <p:nvPr/>
        </p:nvSpPr>
        <p:spPr>
          <a:xfrm>
            <a:off x="989171" y="3666299"/>
            <a:ext cx="36262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Sama dhatu mala kriya</a:t>
            </a:r>
            <a:endParaRPr/>
          </a:p>
        </p:txBody>
      </p:sp>
      <p:sp>
        <p:nvSpPr>
          <p:cNvPr id="192" name="Google Shape;192;p6"/>
          <p:cNvSpPr txBox="1"/>
          <p:nvPr/>
        </p:nvSpPr>
        <p:spPr>
          <a:xfrm>
            <a:off x="1342975" y="5459887"/>
            <a:ext cx="458178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Cambria"/>
                <a:ea typeface="Cambria"/>
                <a:cs typeface="Cambria"/>
                <a:sym typeface="Cambria"/>
              </a:rPr>
              <a:t>Prasanna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Cambria"/>
                <a:ea typeface="Cambria"/>
                <a:cs typeface="Cambria"/>
                <a:sym typeface="Cambria"/>
              </a:rPr>
              <a:t>Ātma –Indriya- Manaha</a:t>
            </a:r>
            <a:endParaRPr sz="2400" b="1" i="0" u="none" strike="noStrike" cap="none">
              <a:solidFill>
                <a:schemeClr val="dk1"/>
              </a:solidFill>
              <a:highlight>
                <a:srgbClr val="FFFF00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3" name="Google Shape;193;p6"/>
          <p:cNvSpPr txBox="1"/>
          <p:nvPr/>
        </p:nvSpPr>
        <p:spPr>
          <a:xfrm>
            <a:off x="7140268" y="1243276"/>
            <a:ext cx="25603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Balanced Dosha</a:t>
            </a:r>
            <a:endParaRPr/>
          </a:p>
        </p:txBody>
      </p:sp>
      <p:grpSp>
        <p:nvGrpSpPr>
          <p:cNvPr id="194" name="Google Shape;194;p6"/>
          <p:cNvGrpSpPr/>
          <p:nvPr/>
        </p:nvGrpSpPr>
        <p:grpSpPr>
          <a:xfrm>
            <a:off x="4469607" y="1707831"/>
            <a:ext cx="3252781" cy="3453603"/>
            <a:chOff x="3729467" y="2889422"/>
            <a:chExt cx="419152" cy="404977"/>
          </a:xfrm>
        </p:grpSpPr>
        <p:sp>
          <p:nvSpPr>
            <p:cNvPr id="195" name="Google Shape;195;p6"/>
            <p:cNvSpPr/>
            <p:nvPr/>
          </p:nvSpPr>
          <p:spPr>
            <a:xfrm>
              <a:off x="4014137" y="2974913"/>
              <a:ext cx="134482" cy="178707"/>
            </a:xfrm>
            <a:custGeom>
              <a:avLst/>
              <a:gdLst/>
              <a:ahLst/>
              <a:cxnLst/>
              <a:rect l="l" t="t" r="r" b="b"/>
              <a:pathLst>
                <a:path w="6176" h="8207" extrusionOk="0">
                  <a:moveTo>
                    <a:pt x="4121" y="0"/>
                  </a:moveTo>
                  <a:lnTo>
                    <a:pt x="2973" y="2732"/>
                  </a:lnTo>
                  <a:lnTo>
                    <a:pt x="0" y="3260"/>
                  </a:lnTo>
                  <a:cubicBezTo>
                    <a:pt x="391" y="3891"/>
                    <a:pt x="586" y="4625"/>
                    <a:pt x="586" y="5372"/>
                  </a:cubicBezTo>
                  <a:cubicBezTo>
                    <a:pt x="586" y="5658"/>
                    <a:pt x="563" y="5945"/>
                    <a:pt x="494" y="6232"/>
                  </a:cubicBezTo>
                  <a:lnTo>
                    <a:pt x="2743" y="8206"/>
                  </a:lnTo>
                  <a:lnTo>
                    <a:pt x="5613" y="7392"/>
                  </a:lnTo>
                  <a:cubicBezTo>
                    <a:pt x="6175" y="4832"/>
                    <a:pt x="5636" y="2146"/>
                    <a:pt x="4121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3741225" y="3095375"/>
              <a:ext cx="148963" cy="173460"/>
            </a:xfrm>
            <a:custGeom>
              <a:avLst/>
              <a:gdLst/>
              <a:ahLst/>
              <a:cxnLst/>
              <a:rect l="l" t="t" r="r" b="b"/>
              <a:pathLst>
                <a:path w="6841" h="7966" extrusionOk="0">
                  <a:moveTo>
                    <a:pt x="2215" y="0"/>
                  </a:moveTo>
                  <a:lnTo>
                    <a:pt x="0" y="1963"/>
                  </a:lnTo>
                  <a:cubicBezTo>
                    <a:pt x="597" y="4511"/>
                    <a:pt x="2250" y="6691"/>
                    <a:pt x="4534" y="7965"/>
                  </a:cubicBezTo>
                  <a:lnTo>
                    <a:pt x="4373" y="5027"/>
                  </a:lnTo>
                  <a:lnTo>
                    <a:pt x="6841" y="3248"/>
                  </a:lnTo>
                  <a:cubicBezTo>
                    <a:pt x="5980" y="2686"/>
                    <a:pt x="5360" y="1814"/>
                    <a:pt x="5108" y="804"/>
                  </a:cubicBezTo>
                  <a:lnTo>
                    <a:pt x="2215" y="0"/>
                  </a:ln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3949660" y="2889684"/>
              <a:ext cx="146219" cy="145980"/>
            </a:xfrm>
            <a:custGeom>
              <a:avLst/>
              <a:gdLst/>
              <a:ahLst/>
              <a:cxnLst/>
              <a:rect l="l" t="t" r="r" b="b"/>
              <a:pathLst>
                <a:path w="6715" h="6704" extrusionOk="0">
                  <a:moveTo>
                    <a:pt x="12" y="0"/>
                  </a:moveTo>
                  <a:lnTo>
                    <a:pt x="1435" y="2583"/>
                  </a:lnTo>
                  <a:lnTo>
                    <a:pt x="0" y="5257"/>
                  </a:lnTo>
                  <a:cubicBezTo>
                    <a:pt x="1022" y="5383"/>
                    <a:pt x="1963" y="5900"/>
                    <a:pt x="2629" y="6703"/>
                  </a:cubicBezTo>
                  <a:lnTo>
                    <a:pt x="5567" y="6187"/>
                  </a:lnTo>
                  <a:lnTo>
                    <a:pt x="6714" y="3432"/>
                  </a:lnTo>
                  <a:cubicBezTo>
                    <a:pt x="5062" y="1401"/>
                    <a:pt x="2629" y="150"/>
                    <a:pt x="12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3847947" y="3172089"/>
              <a:ext cx="167210" cy="122310"/>
            </a:xfrm>
            <a:custGeom>
              <a:avLst/>
              <a:gdLst/>
              <a:ahLst/>
              <a:cxnLst/>
              <a:rect l="l" t="t" r="r" b="b"/>
              <a:pathLst>
                <a:path w="7679" h="5617" extrusionOk="0">
                  <a:moveTo>
                    <a:pt x="2433" y="1"/>
                  </a:moveTo>
                  <a:lnTo>
                    <a:pt x="0" y="1757"/>
                  </a:lnTo>
                  <a:lnTo>
                    <a:pt x="149" y="4718"/>
                  </a:lnTo>
                  <a:cubicBezTo>
                    <a:pt x="1415" y="5317"/>
                    <a:pt x="2781" y="5616"/>
                    <a:pt x="4148" y="5616"/>
                  </a:cubicBezTo>
                  <a:cubicBezTo>
                    <a:pt x="5347" y="5616"/>
                    <a:pt x="6546" y="5386"/>
                    <a:pt x="7678" y="4924"/>
                  </a:cubicBezTo>
                  <a:lnTo>
                    <a:pt x="5280" y="3203"/>
                  </a:lnTo>
                  <a:lnTo>
                    <a:pt x="5417" y="173"/>
                  </a:lnTo>
                  <a:lnTo>
                    <a:pt x="5417" y="173"/>
                  </a:lnTo>
                  <a:cubicBezTo>
                    <a:pt x="5016" y="311"/>
                    <a:pt x="4591" y="379"/>
                    <a:pt x="4155" y="379"/>
                  </a:cubicBezTo>
                  <a:cubicBezTo>
                    <a:pt x="3558" y="379"/>
                    <a:pt x="2973" y="253"/>
                    <a:pt x="2433" y="1"/>
                  </a:cubicBezTo>
                  <a:close/>
                </a:path>
              </a:pathLst>
            </a:custGeom>
            <a:solidFill>
              <a:srgbClr val="F8FAF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3974658" y="3122616"/>
              <a:ext cx="158457" cy="151206"/>
            </a:xfrm>
            <a:custGeom>
              <a:avLst/>
              <a:gdLst/>
              <a:ahLst/>
              <a:cxnLst/>
              <a:rect l="l" t="t" r="r" b="b"/>
              <a:pathLst>
                <a:path w="7277" h="6944" extrusionOk="0">
                  <a:moveTo>
                    <a:pt x="2158" y="0"/>
                  </a:moveTo>
                  <a:cubicBezTo>
                    <a:pt x="1790" y="964"/>
                    <a:pt x="1079" y="1768"/>
                    <a:pt x="149" y="2227"/>
                  </a:cubicBezTo>
                  <a:lnTo>
                    <a:pt x="0" y="5222"/>
                  </a:lnTo>
                  <a:lnTo>
                    <a:pt x="2422" y="6944"/>
                  </a:lnTo>
                  <a:cubicBezTo>
                    <a:pt x="4775" y="5785"/>
                    <a:pt x="6542" y="3696"/>
                    <a:pt x="7277" y="1171"/>
                  </a:cubicBezTo>
                  <a:lnTo>
                    <a:pt x="7277" y="1171"/>
                  </a:lnTo>
                  <a:lnTo>
                    <a:pt x="4430" y="1986"/>
                  </a:lnTo>
                  <a:lnTo>
                    <a:pt x="2158" y="0"/>
                  </a:lnTo>
                  <a:close/>
                </a:path>
              </a:pathLst>
            </a:custGeom>
            <a:solidFill>
              <a:srgbClr val="37495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3729467" y="2966660"/>
              <a:ext cx="138990" cy="158718"/>
            </a:xfrm>
            <a:custGeom>
              <a:avLst/>
              <a:gdLst/>
              <a:ahLst/>
              <a:cxnLst/>
              <a:rect l="l" t="t" r="r" b="b"/>
              <a:pathLst>
                <a:path w="6383" h="7289" extrusionOk="0">
                  <a:moveTo>
                    <a:pt x="2296" y="0"/>
                  </a:moveTo>
                  <a:cubicBezTo>
                    <a:pt x="678" y="2055"/>
                    <a:pt x="1" y="4706"/>
                    <a:pt x="425" y="7288"/>
                  </a:cubicBezTo>
                  <a:lnTo>
                    <a:pt x="2618" y="5337"/>
                  </a:lnTo>
                  <a:lnTo>
                    <a:pt x="5556" y="6152"/>
                  </a:lnTo>
                  <a:cubicBezTo>
                    <a:pt x="5544" y="6026"/>
                    <a:pt x="5533" y="5888"/>
                    <a:pt x="5533" y="5751"/>
                  </a:cubicBezTo>
                  <a:cubicBezTo>
                    <a:pt x="5533" y="4855"/>
                    <a:pt x="5831" y="3983"/>
                    <a:pt x="6382" y="3271"/>
                  </a:cubicBezTo>
                  <a:lnTo>
                    <a:pt x="5211" y="505"/>
                  </a:lnTo>
                  <a:lnTo>
                    <a:pt x="2296" y="0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3787716" y="2889422"/>
              <a:ext cx="180449" cy="139229"/>
            </a:xfrm>
            <a:custGeom>
              <a:avLst/>
              <a:gdLst/>
              <a:ahLst/>
              <a:cxnLst/>
              <a:rect l="l" t="t" r="r" b="b"/>
              <a:pathLst>
                <a:path w="8287" h="6394" extrusionOk="0">
                  <a:moveTo>
                    <a:pt x="6863" y="1"/>
                  </a:moveTo>
                  <a:cubicBezTo>
                    <a:pt x="4235" y="12"/>
                    <a:pt x="1756" y="1137"/>
                    <a:pt x="0" y="3088"/>
                  </a:cubicBezTo>
                  <a:lnTo>
                    <a:pt x="2904" y="3593"/>
                  </a:lnTo>
                  <a:lnTo>
                    <a:pt x="4086" y="6394"/>
                  </a:lnTo>
                  <a:cubicBezTo>
                    <a:pt x="4820" y="5671"/>
                    <a:pt x="5819" y="5258"/>
                    <a:pt x="6852" y="5235"/>
                  </a:cubicBezTo>
                  <a:lnTo>
                    <a:pt x="8287" y="2606"/>
                  </a:lnTo>
                  <a:lnTo>
                    <a:pt x="6863" y="1"/>
                  </a:lnTo>
                  <a:close/>
                </a:path>
              </a:pathLst>
            </a:custGeom>
            <a:solidFill>
              <a:srgbClr val="A5B7C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202" name="Google Shape;202;p6"/>
          <p:cNvSpPr txBox="1"/>
          <p:nvPr/>
        </p:nvSpPr>
        <p:spPr>
          <a:xfrm>
            <a:off x="7938878" y="2048063"/>
            <a:ext cx="263907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Balanced enzymes &amp; metabolites</a:t>
            </a:r>
            <a:endParaRPr/>
          </a:p>
        </p:txBody>
      </p:sp>
      <p:sp>
        <p:nvSpPr>
          <p:cNvPr id="203" name="Google Shape;203;p6"/>
          <p:cNvSpPr txBox="1"/>
          <p:nvPr/>
        </p:nvSpPr>
        <p:spPr>
          <a:xfrm>
            <a:off x="7566312" y="3367767"/>
            <a:ext cx="3894168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Balanced tissue system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         &amp;                                      state of excretory functions</a:t>
            </a:r>
            <a:endParaRPr/>
          </a:p>
        </p:txBody>
      </p:sp>
      <p:sp>
        <p:nvSpPr>
          <p:cNvPr id="204" name="Google Shape;204;p6"/>
          <p:cNvSpPr txBox="1"/>
          <p:nvPr/>
        </p:nvSpPr>
        <p:spPr>
          <a:xfrm>
            <a:off x="7856541" y="5459887"/>
            <a:ext cx="313038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highlight>
                  <a:srgbClr val="FFFF00"/>
                </a:highlight>
                <a:latin typeface="Cambria"/>
                <a:ea typeface="Cambria"/>
                <a:cs typeface="Cambria"/>
                <a:sym typeface="Cambria"/>
              </a:rPr>
              <a:t>Soul, sense organs and mind</a:t>
            </a:r>
            <a:endParaRPr sz="2400" b="1">
              <a:solidFill>
                <a:schemeClr val="dk1"/>
              </a:solidFill>
              <a:highlight>
                <a:srgbClr val="FFFF00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05" name="Google Shape;20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3657" y="2739614"/>
            <a:ext cx="1424688" cy="14151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6" name="Google Shape;206;p6"/>
          <p:cNvSpPr/>
          <p:nvPr/>
        </p:nvSpPr>
        <p:spPr>
          <a:xfrm>
            <a:off x="1586753" y="1751311"/>
            <a:ext cx="975360" cy="1621536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10288985" y="1555740"/>
            <a:ext cx="975360" cy="1621536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2550160" y="419854"/>
            <a:ext cx="677672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222A35"/>
                </a:solidFill>
                <a:latin typeface="Cambria"/>
                <a:ea typeface="Cambria"/>
                <a:cs typeface="Cambria"/>
                <a:sym typeface="Cambria"/>
              </a:rPr>
              <a:t>IMPORTANCE OF MENTAL HEALTH</a:t>
            </a:r>
            <a:endParaRPr/>
          </a:p>
        </p:txBody>
      </p:sp>
      <p:pic>
        <p:nvPicPr>
          <p:cNvPr id="209" name="Google Shape;209;p6" descr="National Ayurveda Day — Vikas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64666" y="63533"/>
            <a:ext cx="1206710" cy="123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6" descr="All India Institute of Ayurveda, Delhi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4265" y="5388877"/>
            <a:ext cx="1212221" cy="120671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9A7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7" descr="Who is driving your chariot? The traditional view of the relationship  between the senses, mind and intellect - Sequence Wiz"/>
          <p:cNvPicPr preferRelativeResize="0"/>
          <p:nvPr/>
        </p:nvPicPr>
        <p:blipFill rotWithShape="1">
          <a:blip r:embed="rId3">
            <a:alphaModFix/>
          </a:blip>
          <a:srcRect t="5740" b="13406"/>
          <a:stretch/>
        </p:blipFill>
        <p:spPr>
          <a:xfrm>
            <a:off x="643467" y="1345967"/>
            <a:ext cx="10905066" cy="41660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8" name="Google Shape;218;p7"/>
          <p:cNvGrpSpPr/>
          <p:nvPr/>
        </p:nvGrpSpPr>
        <p:grpSpPr>
          <a:xfrm>
            <a:off x="5402453" y="5379378"/>
            <a:ext cx="1890718" cy="1317579"/>
            <a:chOff x="3788226" y="1680146"/>
            <a:chExt cx="1586208" cy="1317579"/>
          </a:xfrm>
        </p:grpSpPr>
        <p:sp>
          <p:nvSpPr>
            <p:cNvPr id="219" name="Google Shape;219;p7"/>
            <p:cNvSpPr/>
            <p:nvPr/>
          </p:nvSpPr>
          <p:spPr>
            <a:xfrm>
              <a:off x="3788226" y="1680146"/>
              <a:ext cx="1586208" cy="1317579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7"/>
            <p:cNvSpPr txBox="1"/>
            <p:nvPr/>
          </p:nvSpPr>
          <p:spPr>
            <a:xfrm>
              <a:off x="4020521" y="1873101"/>
              <a:ext cx="1121618" cy="9316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mbria"/>
                <a:buNone/>
              </a:pPr>
              <a:r>
                <a:rPr lang="en-US" sz="2400" b="1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MIND (MANAS)</a:t>
              </a:r>
              <a:endParaRPr sz="24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grpSp>
        <p:nvGrpSpPr>
          <p:cNvPr id="221" name="Google Shape;221;p7"/>
          <p:cNvGrpSpPr/>
          <p:nvPr/>
        </p:nvGrpSpPr>
        <p:grpSpPr>
          <a:xfrm>
            <a:off x="4521107" y="5832065"/>
            <a:ext cx="627857" cy="458454"/>
            <a:chOff x="2906880" y="2132833"/>
            <a:chExt cx="627857" cy="458454"/>
          </a:xfrm>
        </p:grpSpPr>
        <p:sp>
          <p:nvSpPr>
            <p:cNvPr id="222" name="Google Shape;222;p7"/>
            <p:cNvSpPr/>
            <p:nvPr/>
          </p:nvSpPr>
          <p:spPr>
            <a:xfrm rot="10741575">
              <a:off x="2910642" y="2138072"/>
              <a:ext cx="620334" cy="44797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99B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7"/>
            <p:cNvSpPr txBox="1"/>
            <p:nvPr/>
          </p:nvSpPr>
          <p:spPr>
            <a:xfrm rot="-58425">
              <a:off x="3045025" y="2226525"/>
              <a:ext cx="485941" cy="268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4" name="Google Shape;224;p7"/>
          <p:cNvGrpSpPr/>
          <p:nvPr/>
        </p:nvGrpSpPr>
        <p:grpSpPr>
          <a:xfrm>
            <a:off x="2594662" y="5423942"/>
            <a:ext cx="1890717" cy="1317579"/>
            <a:chOff x="1300633" y="1724710"/>
            <a:chExt cx="1317579" cy="1317579"/>
          </a:xfrm>
        </p:grpSpPr>
        <p:sp>
          <p:nvSpPr>
            <p:cNvPr id="225" name="Google Shape;225;p7"/>
            <p:cNvSpPr/>
            <p:nvPr/>
          </p:nvSpPr>
          <p:spPr>
            <a:xfrm>
              <a:off x="1300633" y="1724710"/>
              <a:ext cx="1317579" cy="1317579"/>
            </a:xfrm>
            <a:prstGeom prst="ellipse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7"/>
            <p:cNvSpPr txBox="1"/>
            <p:nvPr/>
          </p:nvSpPr>
          <p:spPr>
            <a:xfrm>
              <a:off x="1493588" y="1917665"/>
              <a:ext cx="931669" cy="9316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mbria"/>
                <a:buNone/>
              </a:pPr>
              <a:r>
                <a:rPr lang="en-US" sz="1800" b="1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MOTOR FUNCTIONS</a:t>
              </a:r>
              <a:endParaRPr sz="18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grpSp>
        <p:nvGrpSpPr>
          <p:cNvPr id="227" name="Google Shape;227;p7"/>
          <p:cNvGrpSpPr/>
          <p:nvPr/>
        </p:nvGrpSpPr>
        <p:grpSpPr>
          <a:xfrm>
            <a:off x="7383401" y="5832063"/>
            <a:ext cx="546890" cy="447981"/>
            <a:chOff x="5601441" y="2114935"/>
            <a:chExt cx="546890" cy="447981"/>
          </a:xfrm>
        </p:grpSpPr>
        <p:sp>
          <p:nvSpPr>
            <p:cNvPr id="228" name="Google Shape;228;p7"/>
            <p:cNvSpPr/>
            <p:nvPr/>
          </p:nvSpPr>
          <p:spPr>
            <a:xfrm rot="-28">
              <a:off x="5601443" y="2114937"/>
              <a:ext cx="546886" cy="44797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9C93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7"/>
            <p:cNvSpPr txBox="1"/>
            <p:nvPr/>
          </p:nvSpPr>
          <p:spPr>
            <a:xfrm rot="-28">
              <a:off x="5601443" y="2204533"/>
              <a:ext cx="412493" cy="2687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0" name="Google Shape;230;p7"/>
          <p:cNvGrpSpPr/>
          <p:nvPr/>
        </p:nvGrpSpPr>
        <p:grpSpPr>
          <a:xfrm>
            <a:off x="8020521" y="5379358"/>
            <a:ext cx="1885907" cy="1317579"/>
            <a:chOff x="6406294" y="1680126"/>
            <a:chExt cx="1317579" cy="1317579"/>
          </a:xfrm>
        </p:grpSpPr>
        <p:sp>
          <p:nvSpPr>
            <p:cNvPr id="231" name="Google Shape;231;p7"/>
            <p:cNvSpPr/>
            <p:nvPr/>
          </p:nvSpPr>
          <p:spPr>
            <a:xfrm>
              <a:off x="6406294" y="1680126"/>
              <a:ext cx="1317579" cy="1317579"/>
            </a:xfrm>
            <a:prstGeom prst="ellipse">
              <a:avLst/>
            </a:prstGeom>
            <a:solidFill>
              <a:srgbClr val="9C93D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7"/>
            <p:cNvSpPr txBox="1"/>
            <p:nvPr/>
          </p:nvSpPr>
          <p:spPr>
            <a:xfrm>
              <a:off x="6599249" y="1873081"/>
              <a:ext cx="931669" cy="9316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mbria"/>
                <a:buNone/>
              </a:pPr>
              <a:r>
                <a:rPr lang="en-US" sz="1800" b="1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SENSORY FUNCTIONS</a:t>
              </a:r>
              <a:endParaRPr sz="18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233" name="Google Shape;233;p7"/>
          <p:cNvSpPr txBox="1"/>
          <p:nvPr/>
        </p:nvSpPr>
        <p:spPr>
          <a:xfrm>
            <a:off x="2550160" y="419854"/>
            <a:ext cx="677672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222A35"/>
                </a:solidFill>
                <a:latin typeface="Cambria"/>
                <a:ea typeface="Cambria"/>
                <a:cs typeface="Cambria"/>
                <a:sym typeface="Cambria"/>
              </a:rPr>
              <a:t>ROLE OF PROPER  MENTAL HEALTH</a:t>
            </a:r>
            <a:endParaRPr/>
          </a:p>
        </p:txBody>
      </p:sp>
      <p:pic>
        <p:nvPicPr>
          <p:cNvPr id="234" name="Google Shape;234;p7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65" y="5388877"/>
            <a:ext cx="1212221" cy="120671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235" name="Google Shape;235;p7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64666" y="63533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8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2" name="Google Shape;242;p8"/>
          <p:cNvGrpSpPr/>
          <p:nvPr/>
        </p:nvGrpSpPr>
        <p:grpSpPr>
          <a:xfrm>
            <a:off x="464141" y="1952181"/>
            <a:ext cx="11250845" cy="2516439"/>
            <a:chOff x="118701" y="1058101"/>
            <a:chExt cx="11250845" cy="2516439"/>
          </a:xfrm>
        </p:grpSpPr>
        <p:sp>
          <p:nvSpPr>
            <p:cNvPr id="243" name="Google Shape;243;p8"/>
            <p:cNvSpPr/>
            <p:nvPr/>
          </p:nvSpPr>
          <p:spPr>
            <a:xfrm>
              <a:off x="5663466" y="1959961"/>
              <a:ext cx="4673833" cy="5210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71538"/>
                  </a:lnTo>
                  <a:lnTo>
                    <a:pt x="120000" y="71538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5425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44" name="Google Shape;244;p8"/>
            <p:cNvSpPr/>
            <p:nvPr/>
          </p:nvSpPr>
          <p:spPr>
            <a:xfrm>
              <a:off x="5663466" y="1959961"/>
              <a:ext cx="2336916" cy="5210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71538"/>
                  </a:lnTo>
                  <a:lnTo>
                    <a:pt x="120000" y="71538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5425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45" name="Google Shape;245;p8"/>
            <p:cNvSpPr/>
            <p:nvPr/>
          </p:nvSpPr>
          <p:spPr>
            <a:xfrm>
              <a:off x="5617746" y="1959961"/>
              <a:ext cx="91440" cy="5210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w="12700" cap="flat" cmpd="sng">
              <a:solidFill>
                <a:srgbClr val="35425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46" name="Google Shape;246;p8"/>
            <p:cNvSpPr/>
            <p:nvPr/>
          </p:nvSpPr>
          <p:spPr>
            <a:xfrm>
              <a:off x="3326550" y="1959961"/>
              <a:ext cx="2336916" cy="5210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71538"/>
                  </a:lnTo>
                  <a:lnTo>
                    <a:pt x="0" y="71538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5425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47" name="Google Shape;247;p8"/>
            <p:cNvSpPr/>
            <p:nvPr/>
          </p:nvSpPr>
          <p:spPr>
            <a:xfrm>
              <a:off x="989633" y="1959961"/>
              <a:ext cx="4673833" cy="52107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71538"/>
                  </a:lnTo>
                  <a:lnTo>
                    <a:pt x="0" y="71538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54254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248" name="Google Shape;248;p8"/>
            <p:cNvSpPr/>
            <p:nvPr/>
          </p:nvSpPr>
          <p:spPr>
            <a:xfrm>
              <a:off x="4792535" y="1058101"/>
              <a:ext cx="1741862" cy="901859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8"/>
            <p:cNvSpPr txBox="1"/>
            <p:nvPr/>
          </p:nvSpPr>
          <p:spPr>
            <a:xfrm>
              <a:off x="4792535" y="1058101"/>
              <a:ext cx="1741862" cy="901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50" tIns="12050" rIns="12050" bIns="127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imes New Roman"/>
                <a:buNone/>
              </a:pPr>
              <a:r>
                <a:rPr lang="en-US" sz="19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Functions of Mind</a:t>
              </a: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5140908" y="1759547"/>
              <a:ext cx="1567676" cy="300619"/>
            </a:xfrm>
            <a:prstGeom prst="rect">
              <a:avLst/>
            </a:prstGeom>
            <a:solidFill>
              <a:schemeClr val="lt2">
                <a:alpha val="89803"/>
              </a:schemeClr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8"/>
            <p:cNvSpPr txBox="1"/>
            <p:nvPr/>
          </p:nvSpPr>
          <p:spPr>
            <a:xfrm>
              <a:off x="5140908" y="1759547"/>
              <a:ext cx="1567676" cy="300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11425" rIns="45700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मन के कार्य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118701" y="2481035"/>
              <a:ext cx="1741862" cy="901859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8"/>
            <p:cNvSpPr txBox="1"/>
            <p:nvPr/>
          </p:nvSpPr>
          <p:spPr>
            <a:xfrm>
              <a:off x="118701" y="2481035"/>
              <a:ext cx="1741862" cy="901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50" tIns="12050" rIns="12050" bIns="127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imes New Roman"/>
                <a:buNone/>
              </a:pPr>
              <a:r>
                <a:rPr lang="en-US" sz="19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Inference</a:t>
              </a:r>
              <a:endParaRPr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467074" y="3182481"/>
              <a:ext cx="1567676" cy="300619"/>
            </a:xfrm>
            <a:prstGeom prst="rect">
              <a:avLst/>
            </a:prstGeom>
            <a:solidFill>
              <a:schemeClr val="lt2">
                <a:alpha val="89803"/>
              </a:schemeClr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8"/>
            <p:cNvSpPr txBox="1"/>
            <p:nvPr/>
          </p:nvSpPr>
          <p:spPr>
            <a:xfrm>
              <a:off x="467074" y="3182481"/>
              <a:ext cx="1567676" cy="300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11425" rIns="45700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ऊह्य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455618" y="2481035"/>
              <a:ext cx="1741862" cy="901859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8"/>
            <p:cNvSpPr txBox="1"/>
            <p:nvPr/>
          </p:nvSpPr>
          <p:spPr>
            <a:xfrm>
              <a:off x="2455618" y="2481035"/>
              <a:ext cx="1741862" cy="901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50" tIns="12050" rIns="12050" bIns="127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imes New Roman"/>
                <a:buNone/>
              </a:pPr>
              <a:r>
                <a:rPr lang="en-US" sz="19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Analyzing b/w good &amp; bad </a:t>
              </a:r>
              <a:endParaRPr sz="19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2803991" y="3182481"/>
              <a:ext cx="1567676" cy="300619"/>
            </a:xfrm>
            <a:prstGeom prst="rect">
              <a:avLst/>
            </a:prstGeom>
            <a:solidFill>
              <a:schemeClr val="lt2">
                <a:alpha val="89803"/>
              </a:schemeClr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8"/>
            <p:cNvSpPr txBox="1"/>
            <p:nvPr/>
          </p:nvSpPr>
          <p:spPr>
            <a:xfrm>
              <a:off x="2803991" y="3182481"/>
              <a:ext cx="1567676" cy="300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11425" rIns="45700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विचार्य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4792535" y="2481035"/>
              <a:ext cx="1741862" cy="901859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8"/>
            <p:cNvSpPr txBox="1"/>
            <p:nvPr/>
          </p:nvSpPr>
          <p:spPr>
            <a:xfrm>
              <a:off x="4792535" y="2481035"/>
              <a:ext cx="1741862" cy="901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50" tIns="12050" rIns="12050" bIns="127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imes New Roman"/>
                <a:buNone/>
              </a:pPr>
              <a:r>
                <a:rPr lang="en-US" sz="19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Thinking</a:t>
              </a:r>
              <a:endParaRPr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5140908" y="3182481"/>
              <a:ext cx="1567676" cy="300619"/>
            </a:xfrm>
            <a:prstGeom prst="rect">
              <a:avLst/>
            </a:prstGeom>
            <a:solidFill>
              <a:schemeClr val="lt2">
                <a:alpha val="89803"/>
              </a:schemeClr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8"/>
            <p:cNvSpPr txBox="1"/>
            <p:nvPr/>
          </p:nvSpPr>
          <p:spPr>
            <a:xfrm>
              <a:off x="5140908" y="3182481"/>
              <a:ext cx="1567676" cy="300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11425" rIns="45700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चिंता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7129452" y="2481035"/>
              <a:ext cx="1741862" cy="901859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8"/>
            <p:cNvSpPr txBox="1"/>
            <p:nvPr/>
          </p:nvSpPr>
          <p:spPr>
            <a:xfrm>
              <a:off x="7129452" y="2481035"/>
              <a:ext cx="1741862" cy="901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50" tIns="12050" rIns="12050" bIns="127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imes New Roman"/>
                <a:buNone/>
              </a:pPr>
              <a:r>
                <a:rPr lang="en-US" sz="19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Focus </a:t>
              </a:r>
              <a:endParaRPr/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7477824" y="3182481"/>
              <a:ext cx="1567676" cy="300619"/>
            </a:xfrm>
            <a:prstGeom prst="rect">
              <a:avLst/>
            </a:prstGeom>
            <a:solidFill>
              <a:schemeClr val="lt2">
                <a:alpha val="89803"/>
              </a:schemeClr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8"/>
            <p:cNvSpPr txBox="1"/>
            <p:nvPr/>
          </p:nvSpPr>
          <p:spPr>
            <a:xfrm>
              <a:off x="7477824" y="3182481"/>
              <a:ext cx="1567676" cy="300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11425" rIns="45700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ध्येय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9466369" y="2481035"/>
              <a:ext cx="1741862" cy="901859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8"/>
            <p:cNvSpPr txBox="1"/>
            <p:nvPr/>
          </p:nvSpPr>
          <p:spPr>
            <a:xfrm>
              <a:off x="9466369" y="2481035"/>
              <a:ext cx="1741862" cy="901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050" tIns="12050" rIns="12050" bIns="127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Times New Roman"/>
                <a:buNone/>
              </a:pPr>
              <a:r>
                <a:rPr lang="en-US" sz="19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Determination based on vicharam</a:t>
              </a:r>
              <a:endParaRPr/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9801870" y="3273921"/>
              <a:ext cx="1567676" cy="300619"/>
            </a:xfrm>
            <a:prstGeom prst="rect">
              <a:avLst/>
            </a:prstGeom>
            <a:solidFill>
              <a:schemeClr val="lt2">
                <a:alpha val="89803"/>
              </a:schemeClr>
            </a:solidFill>
            <a:ln w="127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8"/>
            <p:cNvSpPr txBox="1"/>
            <p:nvPr/>
          </p:nvSpPr>
          <p:spPr>
            <a:xfrm>
              <a:off x="9801870" y="3273921"/>
              <a:ext cx="1567676" cy="300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11425" rIns="45700" bIns="1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en-US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संकल्प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2" name="Google Shape;272;p8"/>
          <p:cNvSpPr txBox="1"/>
          <p:nvPr/>
        </p:nvSpPr>
        <p:spPr>
          <a:xfrm>
            <a:off x="1127760" y="5146641"/>
            <a:ext cx="10210800" cy="888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Whenever Rajas &amp; Tamas increases and the functions of mind are compromised, Mano rogas develops/ 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जब भी रजस और तमस बढ़ते हैं और मन के कार्यों मे बाधा आती है, तो मनो रोग विकसित होते है</a:t>
            </a:r>
            <a:endParaRPr/>
          </a:p>
        </p:txBody>
      </p:sp>
      <p:sp>
        <p:nvSpPr>
          <p:cNvPr id="273" name="Google Shape;273;p8"/>
          <p:cNvSpPr txBox="1"/>
          <p:nvPr/>
        </p:nvSpPr>
        <p:spPr>
          <a:xfrm>
            <a:off x="3901694" y="570914"/>
            <a:ext cx="525272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FUNCTIONS OF MIND</a:t>
            </a:r>
            <a:endParaRPr/>
          </a:p>
        </p:txBody>
      </p:sp>
      <p:pic>
        <p:nvPicPr>
          <p:cNvPr id="274" name="Google Shape;274;p8" descr="National Ayurveda Day — Vikasp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8278" y="570914"/>
            <a:ext cx="1206710" cy="123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8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65" y="5388877"/>
            <a:ext cx="1212221" cy="120671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1" name="Google Shape;281;p9" descr="Diagram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9603" r="12151"/>
          <a:stretch/>
        </p:blipFill>
        <p:spPr>
          <a:xfrm>
            <a:off x="643467" y="1006366"/>
            <a:ext cx="5290720" cy="5055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2" name="Google Shape;282;p9"/>
          <p:cNvGrpSpPr/>
          <p:nvPr/>
        </p:nvGrpSpPr>
        <p:grpSpPr>
          <a:xfrm flipH="1">
            <a:off x="0" y="0"/>
            <a:ext cx="1097281" cy="1097280"/>
            <a:chOff x="11094719" y="0"/>
            <a:chExt cx="1097281" cy="1097280"/>
          </a:xfrm>
        </p:grpSpPr>
        <p:sp>
          <p:nvSpPr>
            <p:cNvPr id="283" name="Google Shape;283;p9"/>
            <p:cNvSpPr/>
            <p:nvPr/>
          </p:nvSpPr>
          <p:spPr>
            <a:xfrm rot="-5400000">
              <a:off x="11094720" y="0"/>
              <a:ext cx="1097280" cy="1097280"/>
            </a:xfrm>
            <a:prstGeom prst="triangle">
              <a:avLst>
                <a:gd name="adj" fmla="val 100000"/>
              </a:avLst>
            </a:prstGeom>
            <a:solidFill>
              <a:schemeClr val="accent4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9"/>
            <p:cNvSpPr/>
            <p:nvPr/>
          </p:nvSpPr>
          <p:spPr>
            <a:xfrm rot="2700000">
              <a:off x="11189552" y="127618"/>
              <a:ext cx="457894" cy="457894"/>
            </a:xfrm>
            <a:prstGeom prst="rect">
              <a:avLst/>
            </a:prstGeom>
            <a:solidFill>
              <a:schemeClr val="accent4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5" name="Google Shape;285;p9"/>
          <p:cNvGrpSpPr/>
          <p:nvPr/>
        </p:nvGrpSpPr>
        <p:grpSpPr>
          <a:xfrm>
            <a:off x="11177940" y="4601497"/>
            <a:ext cx="1014060" cy="2017580"/>
            <a:chOff x="11177940" y="4601497"/>
            <a:chExt cx="1014060" cy="2017580"/>
          </a:xfrm>
        </p:grpSpPr>
        <p:sp>
          <p:nvSpPr>
            <p:cNvPr id="286" name="Google Shape;286;p9"/>
            <p:cNvSpPr/>
            <p:nvPr/>
          </p:nvSpPr>
          <p:spPr>
            <a:xfrm rot="-5400000" flipH="1">
              <a:off x="1067618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9"/>
            <p:cNvSpPr/>
            <p:nvPr/>
          </p:nvSpPr>
          <p:spPr>
            <a:xfrm rot="2700000">
              <a:off x="11278506" y="5728708"/>
              <a:ext cx="485578" cy="485578"/>
            </a:xfrm>
            <a:prstGeom prst="rect">
              <a:avLst/>
            </a:prstGeom>
            <a:solidFill>
              <a:schemeClr val="accent1">
                <a:alpha val="29803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8" name="Google Shape;288;p9"/>
          <p:cNvSpPr txBox="1"/>
          <p:nvPr/>
        </p:nvSpPr>
        <p:spPr>
          <a:xfrm>
            <a:off x="3415144" y="142453"/>
            <a:ext cx="651117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DOMAINS OF MENTAL HEALTH</a:t>
            </a:r>
            <a:endParaRPr sz="3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89" name="Google Shape;289;p9"/>
          <p:cNvGrpSpPr/>
          <p:nvPr/>
        </p:nvGrpSpPr>
        <p:grpSpPr>
          <a:xfrm>
            <a:off x="6096000" y="1216304"/>
            <a:ext cx="6096000" cy="4845264"/>
            <a:chOff x="0" y="0"/>
            <a:chExt cx="6096000" cy="4845264"/>
          </a:xfrm>
        </p:grpSpPr>
        <p:cxnSp>
          <p:nvCxnSpPr>
            <p:cNvPr id="290" name="Google Shape;290;p9"/>
            <p:cNvCxnSpPr/>
            <p:nvPr/>
          </p:nvCxnSpPr>
          <p:spPr>
            <a:xfrm>
              <a:off x="0" y="0"/>
              <a:ext cx="6096000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91" name="Google Shape;291;p9"/>
            <p:cNvSpPr/>
            <p:nvPr/>
          </p:nvSpPr>
          <p:spPr>
            <a:xfrm>
              <a:off x="0" y="0"/>
              <a:ext cx="6096000" cy="12113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9"/>
            <p:cNvSpPr txBox="1"/>
            <p:nvPr/>
          </p:nvSpPr>
          <p:spPr>
            <a:xfrm>
              <a:off x="0" y="0"/>
              <a:ext cx="6096000" cy="12113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n-US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The ideal </a:t>
              </a:r>
              <a:r>
                <a:rPr lang="en-US" sz="23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state of mind is Satvic</a:t>
              </a:r>
              <a:r>
                <a:rPr lang="en-US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/>
            </a:p>
          </p:txBody>
        </p:sp>
        <p:cxnSp>
          <p:nvCxnSpPr>
            <p:cNvPr id="293" name="Google Shape;293;p9"/>
            <p:cNvCxnSpPr/>
            <p:nvPr/>
          </p:nvCxnSpPr>
          <p:spPr>
            <a:xfrm>
              <a:off x="0" y="1211316"/>
              <a:ext cx="6096000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94" name="Google Shape;294;p9"/>
            <p:cNvSpPr/>
            <p:nvPr/>
          </p:nvSpPr>
          <p:spPr>
            <a:xfrm>
              <a:off x="0" y="1211316"/>
              <a:ext cx="6096000" cy="12113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9"/>
            <p:cNvSpPr txBox="1"/>
            <p:nvPr/>
          </p:nvSpPr>
          <p:spPr>
            <a:xfrm>
              <a:off x="0" y="1211316"/>
              <a:ext cx="6096000" cy="12113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n-US" sz="23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Rajas is the Active force </a:t>
              </a:r>
              <a:r>
                <a:rPr lang="en-US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behind the Movement of    both sensory and motor organs.</a:t>
              </a:r>
              <a:endParaRPr/>
            </a:p>
          </p:txBody>
        </p:sp>
        <p:cxnSp>
          <p:nvCxnSpPr>
            <p:cNvPr id="296" name="Google Shape;296;p9"/>
            <p:cNvCxnSpPr/>
            <p:nvPr/>
          </p:nvCxnSpPr>
          <p:spPr>
            <a:xfrm>
              <a:off x="0" y="2422632"/>
              <a:ext cx="6096000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97" name="Google Shape;297;p9"/>
            <p:cNvSpPr/>
            <p:nvPr/>
          </p:nvSpPr>
          <p:spPr>
            <a:xfrm>
              <a:off x="0" y="2422632"/>
              <a:ext cx="6096000" cy="12113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9"/>
            <p:cNvSpPr txBox="1"/>
            <p:nvPr/>
          </p:nvSpPr>
          <p:spPr>
            <a:xfrm>
              <a:off x="0" y="2422632"/>
              <a:ext cx="6096000" cy="12113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n-US" sz="23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Tamas gives rise to the elements, which Form the basis of material creation</a:t>
              </a:r>
              <a:endPara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99" name="Google Shape;299;p9"/>
            <p:cNvCxnSpPr/>
            <p:nvPr/>
          </p:nvCxnSpPr>
          <p:spPr>
            <a:xfrm>
              <a:off x="0" y="3633948"/>
              <a:ext cx="6096000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00" name="Google Shape;300;p9"/>
            <p:cNvSpPr/>
            <p:nvPr/>
          </p:nvSpPr>
          <p:spPr>
            <a:xfrm>
              <a:off x="0" y="3633948"/>
              <a:ext cx="6096000" cy="12113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9"/>
            <p:cNvSpPr txBox="1"/>
            <p:nvPr/>
          </p:nvSpPr>
          <p:spPr>
            <a:xfrm>
              <a:off x="0" y="3633948"/>
              <a:ext cx="6096000" cy="12113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625" tIns="87625" rIns="87625" bIns="876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rPr lang="en-US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Ayurveda also says that negative feelings are emotional toxins., they give rise to chronic mental disorders like </a:t>
              </a:r>
              <a:r>
                <a:rPr lang="en-US" sz="23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Anxiety, Neurosis, and depression</a:t>
              </a:r>
              <a:r>
                <a:rPr lang="en-US" sz="2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/>
            </a:p>
          </p:txBody>
        </p:sp>
      </p:grpSp>
      <p:pic>
        <p:nvPicPr>
          <p:cNvPr id="302" name="Google Shape;302;p9" descr="National Ayurveda Day — Vikas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 descr="All India Institute of Ayurveda, Delhi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4265" y="5388877"/>
            <a:ext cx="1212221" cy="120671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0"/>
          <p:cNvSpPr/>
          <p:nvPr/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2F5496"/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0"/>
          <p:cNvSpPr/>
          <p:nvPr/>
        </p:nvSpPr>
        <p:spPr>
          <a:xfrm rot="-54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rgbClr val="4472C4">
                  <a:alpha val="49803"/>
                </a:srgbClr>
              </a:gs>
              <a:gs pos="100000">
                <a:srgbClr val="1F3864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0"/>
          <p:cNvSpPr/>
          <p:nvPr/>
        </p:nvSpPr>
        <p:spPr>
          <a:xfrm rot="-54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8823"/>
                </a:srgbClr>
              </a:gs>
              <a:gs pos="69000">
                <a:srgbClr val="4472C4">
                  <a:alpha val="0"/>
                </a:srgbClr>
              </a:gs>
              <a:gs pos="100000">
                <a:srgbClr val="4472C4">
                  <a:alpha val="0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0"/>
          <p:cNvSpPr/>
          <p:nvPr/>
        </p:nvSpPr>
        <p:spPr>
          <a:xfrm rot="6097846">
            <a:off x="-747355" y="1201312"/>
            <a:ext cx="4808302" cy="4088666"/>
          </a:xfrm>
          <a:custGeom>
            <a:avLst/>
            <a:gdLst/>
            <a:ahLst/>
            <a:cxnLst/>
            <a:rect l="l" t="t" r="r" b="b"/>
            <a:pathLst>
              <a:path w="4808302" h="4088666" extrusionOk="0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8DA9DB">
                  <a:alpha val="0"/>
                </a:srgbClr>
              </a:gs>
              <a:gs pos="39000">
                <a:srgbClr val="8DA9DB">
                  <a:alpha val="0"/>
                </a:srgbClr>
              </a:gs>
              <a:gs pos="100000">
                <a:srgbClr val="2F5496">
                  <a:alpha val="25882"/>
                </a:srgbClr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0"/>
          <p:cNvSpPr txBox="1"/>
          <p:nvPr/>
        </p:nvSpPr>
        <p:spPr>
          <a:xfrm>
            <a:off x="17779" y="2780338"/>
            <a:ext cx="4038604" cy="1296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Cambria"/>
              <a:buNone/>
            </a:pPr>
            <a:r>
              <a:rPr lang="en-US" sz="40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NUTRITION &amp; MENTAL HEALTH</a:t>
            </a:r>
            <a:endParaRPr/>
          </a:p>
        </p:txBody>
      </p:sp>
      <p:pic>
        <p:nvPicPr>
          <p:cNvPr id="314" name="Google Shape;31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5308" y="-17820"/>
            <a:ext cx="8219988" cy="6802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0" descr="Azadi Ka Amrit Mahotsav Logo PNG Vector (AI, CDR) Free Downloa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0988" y="5913120"/>
            <a:ext cx="1221962" cy="810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0" descr="All India Institute of Ayurveda, Delhi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4265" y="5388877"/>
            <a:ext cx="1212221" cy="120671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317" name="Google Shape;317;p10" descr="National Ayurveda Day — Vikas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4105" y="0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4141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1"/>
          <p:cNvSpPr txBox="1"/>
          <p:nvPr/>
        </p:nvSpPr>
        <p:spPr>
          <a:xfrm>
            <a:off x="643467" y="321734"/>
            <a:ext cx="10905066" cy="1135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SOME COMMON MENTAL DISORDERS</a:t>
            </a:r>
            <a:endParaRPr/>
          </a:p>
        </p:txBody>
      </p:sp>
      <p:grpSp>
        <p:nvGrpSpPr>
          <p:cNvPr id="323" name="Google Shape;323;p11"/>
          <p:cNvGrpSpPr/>
          <p:nvPr/>
        </p:nvGrpSpPr>
        <p:grpSpPr>
          <a:xfrm>
            <a:off x="838200" y="1865312"/>
            <a:ext cx="10515600" cy="4271963"/>
            <a:chOff x="0" y="39687"/>
            <a:chExt cx="10515600" cy="4271963"/>
          </a:xfrm>
        </p:grpSpPr>
        <p:sp>
          <p:nvSpPr>
            <p:cNvPr id="324" name="Google Shape;324;p11"/>
            <p:cNvSpPr/>
            <p:nvPr/>
          </p:nvSpPr>
          <p:spPr>
            <a:xfrm>
              <a:off x="0" y="39687"/>
              <a:ext cx="3286125" cy="1971675"/>
            </a:xfrm>
            <a:prstGeom prst="rect">
              <a:avLst/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1"/>
            <p:cNvSpPr txBox="1"/>
            <p:nvPr/>
          </p:nvSpPr>
          <p:spPr>
            <a:xfrm>
              <a:off x="0" y="39687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mbria"/>
                <a:buNone/>
              </a:pPr>
              <a:r>
                <a:rPr lang="en-US" sz="24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Anxiety disorders, including panic disorder,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mbria"/>
                <a:buNone/>
              </a:pPr>
              <a:r>
                <a:rPr lang="en-US" sz="24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Obsessive-Compulsive Disorder, and Phobias</a:t>
              </a:r>
              <a:endParaRPr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26" name="Google Shape;326;p11"/>
            <p:cNvSpPr/>
            <p:nvPr/>
          </p:nvSpPr>
          <p:spPr>
            <a:xfrm>
              <a:off x="3614737" y="39687"/>
              <a:ext cx="3286125" cy="1971675"/>
            </a:xfrm>
            <a:prstGeom prst="rect">
              <a:avLst/>
            </a:prstGeom>
            <a:solidFill>
              <a:srgbClr val="DB784A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1"/>
            <p:cNvSpPr txBox="1"/>
            <p:nvPr/>
          </p:nvSpPr>
          <p:spPr>
            <a:xfrm>
              <a:off x="3614737" y="39687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mbria"/>
                <a:buNone/>
              </a:pPr>
              <a:r>
                <a:rPr lang="en-US" sz="24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Depression, bipolar disorder, and other mood disorders</a:t>
              </a:r>
              <a:endParaRPr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28" name="Google Shape;328;p11"/>
            <p:cNvSpPr/>
            <p:nvPr/>
          </p:nvSpPr>
          <p:spPr>
            <a:xfrm>
              <a:off x="7229475" y="39687"/>
              <a:ext cx="3286125" cy="1971675"/>
            </a:xfrm>
            <a:prstGeom prst="rect">
              <a:avLst/>
            </a:prstGeom>
            <a:solidFill>
              <a:srgbClr val="CB7C6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1"/>
            <p:cNvSpPr txBox="1"/>
            <p:nvPr/>
          </p:nvSpPr>
          <p:spPr>
            <a:xfrm>
              <a:off x="7229475" y="39687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mbria"/>
                <a:buNone/>
              </a:pPr>
              <a:r>
                <a:rPr lang="en-US" sz="24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Eating disorders</a:t>
              </a:r>
              <a:endParaRPr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30" name="Google Shape;330;p11"/>
            <p:cNvSpPr/>
            <p:nvPr/>
          </p:nvSpPr>
          <p:spPr>
            <a:xfrm>
              <a:off x="0" y="2339975"/>
              <a:ext cx="3286125" cy="1971675"/>
            </a:xfrm>
            <a:prstGeom prst="rect">
              <a:avLst/>
            </a:prstGeom>
            <a:solidFill>
              <a:srgbClr val="BC857A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1"/>
            <p:cNvSpPr txBox="1"/>
            <p:nvPr/>
          </p:nvSpPr>
          <p:spPr>
            <a:xfrm>
              <a:off x="0" y="2339975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mbria"/>
                <a:buNone/>
              </a:pPr>
              <a:r>
                <a:rPr lang="en-US" sz="24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Personality disorders</a:t>
              </a:r>
              <a:endParaRPr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32" name="Google Shape;332;p11"/>
            <p:cNvSpPr/>
            <p:nvPr/>
          </p:nvSpPr>
          <p:spPr>
            <a:xfrm>
              <a:off x="3614737" y="2339975"/>
              <a:ext cx="3286125" cy="1971675"/>
            </a:xfrm>
            <a:prstGeom prst="rect">
              <a:avLst/>
            </a:prstGeom>
            <a:solidFill>
              <a:srgbClr val="AF939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1"/>
            <p:cNvSpPr txBox="1"/>
            <p:nvPr/>
          </p:nvSpPr>
          <p:spPr>
            <a:xfrm>
              <a:off x="3614737" y="2339975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mbria"/>
                <a:buNone/>
              </a:pPr>
              <a:r>
                <a:rPr lang="en-US" sz="24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Post-traumatic stress disorder</a:t>
              </a:r>
              <a:endParaRPr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334" name="Google Shape;334;p11"/>
            <p:cNvSpPr/>
            <p:nvPr/>
          </p:nvSpPr>
          <p:spPr>
            <a:xfrm>
              <a:off x="7229475" y="2339975"/>
              <a:ext cx="3286125" cy="1971675"/>
            </a:xfrm>
            <a:prstGeom prst="rect">
              <a:avLst/>
            </a:prstGeom>
            <a:solidFill>
              <a:srgbClr val="A4A4A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1"/>
            <p:cNvSpPr txBox="1"/>
            <p:nvPr/>
          </p:nvSpPr>
          <p:spPr>
            <a:xfrm>
              <a:off x="7229475" y="2339975"/>
              <a:ext cx="3286125" cy="19716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mbria"/>
                <a:buNone/>
              </a:pPr>
              <a:r>
                <a:rPr lang="en-US" sz="24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Psychotic disorders, including schizophrenia</a:t>
              </a:r>
              <a:endParaRPr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pic>
        <p:nvPicPr>
          <p:cNvPr id="336" name="Google Shape;336;p11" descr="All India Institute of Ayurveda, Delhi - Wikip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266" y="5862320"/>
            <a:ext cx="736616" cy="733268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337" name="Google Shape;337;p11" descr="National Ayurveda Day — Vikas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2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2"/>
          <p:cNvSpPr txBox="1"/>
          <p:nvPr/>
        </p:nvSpPr>
        <p:spPr>
          <a:xfrm>
            <a:off x="3103880" y="91439"/>
            <a:ext cx="6812280" cy="1118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SOME COMMON CAUSE</a:t>
            </a:r>
            <a:endParaRPr/>
          </a:p>
        </p:txBody>
      </p:sp>
      <p:grpSp>
        <p:nvGrpSpPr>
          <p:cNvPr id="344" name="Google Shape;344;p12"/>
          <p:cNvGrpSpPr/>
          <p:nvPr/>
        </p:nvGrpSpPr>
        <p:grpSpPr>
          <a:xfrm>
            <a:off x="562630" y="1960305"/>
            <a:ext cx="11198819" cy="4147710"/>
            <a:chOff x="3830" y="314385"/>
            <a:chExt cx="11198819" cy="4147710"/>
          </a:xfrm>
        </p:grpSpPr>
        <p:sp>
          <p:nvSpPr>
            <p:cNvPr id="345" name="Google Shape;345;p12"/>
            <p:cNvSpPr/>
            <p:nvPr/>
          </p:nvSpPr>
          <p:spPr>
            <a:xfrm>
              <a:off x="3830" y="314385"/>
              <a:ext cx="2073855" cy="1244313"/>
            </a:xfrm>
            <a:prstGeom prst="rect">
              <a:avLst/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2"/>
            <p:cNvSpPr txBox="1"/>
            <p:nvPr/>
          </p:nvSpPr>
          <p:spPr>
            <a:xfrm>
              <a:off x="3830" y="314385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Emotional stress</a:t>
              </a:r>
              <a:endParaRPr/>
            </a:p>
          </p:txBody>
        </p:sp>
        <p:sp>
          <p:nvSpPr>
            <p:cNvPr id="347" name="Google Shape;347;p12"/>
            <p:cNvSpPr/>
            <p:nvPr/>
          </p:nvSpPr>
          <p:spPr>
            <a:xfrm>
              <a:off x="2285071" y="314385"/>
              <a:ext cx="2073855" cy="1244313"/>
            </a:xfrm>
            <a:prstGeom prst="rect">
              <a:avLst/>
            </a:prstGeom>
            <a:solidFill>
              <a:srgbClr val="57ABD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2"/>
            <p:cNvSpPr txBox="1"/>
            <p:nvPr/>
          </p:nvSpPr>
          <p:spPr>
            <a:xfrm>
              <a:off x="2285071" y="314385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Occupational stress </a:t>
              </a:r>
              <a:endParaRPr/>
            </a:p>
          </p:txBody>
        </p:sp>
        <p:sp>
          <p:nvSpPr>
            <p:cNvPr id="349" name="Google Shape;349;p12"/>
            <p:cNvSpPr/>
            <p:nvPr/>
          </p:nvSpPr>
          <p:spPr>
            <a:xfrm>
              <a:off x="4566312" y="314385"/>
              <a:ext cx="2073855" cy="1244313"/>
            </a:xfrm>
            <a:prstGeom prst="rect">
              <a:avLst/>
            </a:prstGeom>
            <a:solidFill>
              <a:srgbClr val="55BAC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2"/>
            <p:cNvSpPr txBox="1"/>
            <p:nvPr/>
          </p:nvSpPr>
          <p:spPr>
            <a:xfrm>
              <a:off x="4566312" y="314385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Trauma</a:t>
              </a:r>
              <a:endParaRPr/>
            </a:p>
          </p:txBody>
        </p:sp>
        <p:sp>
          <p:nvSpPr>
            <p:cNvPr id="351" name="Google Shape;351;p12"/>
            <p:cNvSpPr/>
            <p:nvPr/>
          </p:nvSpPr>
          <p:spPr>
            <a:xfrm>
              <a:off x="6847553" y="314385"/>
              <a:ext cx="2073855" cy="1244313"/>
            </a:xfrm>
            <a:prstGeom prst="rect">
              <a:avLst/>
            </a:prstGeom>
            <a:solidFill>
              <a:srgbClr val="52CBC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2"/>
            <p:cNvSpPr txBox="1"/>
            <p:nvPr/>
          </p:nvSpPr>
          <p:spPr>
            <a:xfrm>
              <a:off x="6847553" y="314385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Poor upbringing</a:t>
              </a:r>
              <a:endParaRPr/>
            </a:p>
          </p:txBody>
        </p:sp>
        <p:sp>
          <p:nvSpPr>
            <p:cNvPr id="353" name="Google Shape;353;p12"/>
            <p:cNvSpPr/>
            <p:nvPr/>
          </p:nvSpPr>
          <p:spPr>
            <a:xfrm>
              <a:off x="9128794" y="314385"/>
              <a:ext cx="2073855" cy="1244313"/>
            </a:xfrm>
            <a:prstGeom prst="rect">
              <a:avLst/>
            </a:prstGeom>
            <a:solidFill>
              <a:srgbClr val="50C9B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2"/>
            <p:cNvSpPr txBox="1"/>
            <p:nvPr/>
          </p:nvSpPr>
          <p:spPr>
            <a:xfrm>
              <a:off x="9128794" y="314385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Repressive religion</a:t>
              </a:r>
              <a:endParaRPr/>
            </a:p>
          </p:txBody>
        </p:sp>
        <p:sp>
          <p:nvSpPr>
            <p:cNvPr id="355" name="Google Shape;355;p12"/>
            <p:cNvSpPr/>
            <p:nvPr/>
          </p:nvSpPr>
          <p:spPr>
            <a:xfrm>
              <a:off x="3830" y="1766083"/>
              <a:ext cx="2073855" cy="1244313"/>
            </a:xfrm>
            <a:prstGeom prst="rect">
              <a:avLst/>
            </a:prstGeom>
            <a:solidFill>
              <a:srgbClr val="4EC6A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2"/>
            <p:cNvSpPr txBox="1"/>
            <p:nvPr/>
          </p:nvSpPr>
          <p:spPr>
            <a:xfrm>
              <a:off x="3830" y="1766083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Influence</a:t>
              </a:r>
              <a:endParaRPr/>
            </a:p>
          </p:txBody>
        </p:sp>
        <p:sp>
          <p:nvSpPr>
            <p:cNvPr id="357" name="Google Shape;357;p12"/>
            <p:cNvSpPr/>
            <p:nvPr/>
          </p:nvSpPr>
          <p:spPr>
            <a:xfrm>
              <a:off x="2285071" y="1766083"/>
              <a:ext cx="2073855" cy="1244313"/>
            </a:xfrm>
            <a:prstGeom prst="rect">
              <a:avLst/>
            </a:prstGeom>
            <a:solidFill>
              <a:srgbClr val="4CC3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2"/>
            <p:cNvSpPr txBox="1"/>
            <p:nvPr/>
          </p:nvSpPr>
          <p:spPr>
            <a:xfrm>
              <a:off x="2285071" y="1766083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From disturbed individuals</a:t>
              </a:r>
              <a:endParaRPr/>
            </a:p>
          </p:txBody>
        </p:sp>
        <p:sp>
          <p:nvSpPr>
            <p:cNvPr id="359" name="Google Shape;359;p12"/>
            <p:cNvSpPr/>
            <p:nvPr/>
          </p:nvSpPr>
          <p:spPr>
            <a:xfrm>
              <a:off x="4566312" y="1766083"/>
              <a:ext cx="2073855" cy="1244313"/>
            </a:xfrm>
            <a:prstGeom prst="rect">
              <a:avLst/>
            </a:prstGeom>
            <a:solidFill>
              <a:srgbClr val="49C17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2"/>
            <p:cNvSpPr txBox="1"/>
            <p:nvPr/>
          </p:nvSpPr>
          <p:spPr>
            <a:xfrm>
              <a:off x="4566312" y="1766083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Sexual abuse </a:t>
              </a:r>
              <a:endParaRPr/>
            </a:p>
          </p:txBody>
        </p:sp>
        <p:sp>
          <p:nvSpPr>
            <p:cNvPr id="361" name="Google Shape;361;p12"/>
            <p:cNvSpPr/>
            <p:nvPr/>
          </p:nvSpPr>
          <p:spPr>
            <a:xfrm>
              <a:off x="6847553" y="1766083"/>
              <a:ext cx="2073855" cy="1244313"/>
            </a:xfrm>
            <a:prstGeom prst="rect">
              <a:avLst/>
            </a:prstGeom>
            <a:solidFill>
              <a:srgbClr val="48BD6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2"/>
            <p:cNvSpPr txBox="1"/>
            <p:nvPr/>
          </p:nvSpPr>
          <p:spPr>
            <a:xfrm>
              <a:off x="6847553" y="1766083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Perversion</a:t>
              </a:r>
              <a:endParaRPr/>
            </a:p>
          </p:txBody>
        </p:sp>
        <p:sp>
          <p:nvSpPr>
            <p:cNvPr id="363" name="Google Shape;363;p12"/>
            <p:cNvSpPr/>
            <p:nvPr/>
          </p:nvSpPr>
          <p:spPr>
            <a:xfrm>
              <a:off x="9128794" y="1766083"/>
              <a:ext cx="2073855" cy="1244313"/>
            </a:xfrm>
            <a:prstGeom prst="rect">
              <a:avLst/>
            </a:prstGeom>
            <a:solidFill>
              <a:srgbClr val="46BA4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2"/>
            <p:cNvSpPr txBox="1"/>
            <p:nvPr/>
          </p:nvSpPr>
          <p:spPr>
            <a:xfrm>
              <a:off x="9128794" y="1766083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Drugs</a:t>
              </a:r>
              <a:endParaRPr/>
            </a:p>
          </p:txBody>
        </p:sp>
        <p:sp>
          <p:nvSpPr>
            <p:cNvPr id="365" name="Google Shape;365;p12"/>
            <p:cNvSpPr/>
            <p:nvPr/>
          </p:nvSpPr>
          <p:spPr>
            <a:xfrm>
              <a:off x="2285071" y="3217782"/>
              <a:ext cx="2073855" cy="1244313"/>
            </a:xfrm>
            <a:prstGeom prst="rect">
              <a:avLst/>
            </a:prstGeom>
            <a:solidFill>
              <a:srgbClr val="4FB5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2"/>
            <p:cNvSpPr txBox="1"/>
            <p:nvPr/>
          </p:nvSpPr>
          <p:spPr>
            <a:xfrm>
              <a:off x="2285071" y="3217782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Excess thinking </a:t>
              </a:r>
              <a:endParaRPr/>
            </a:p>
          </p:txBody>
        </p:sp>
        <p:sp>
          <p:nvSpPr>
            <p:cNvPr id="367" name="Google Shape;367;p12"/>
            <p:cNvSpPr/>
            <p:nvPr/>
          </p:nvSpPr>
          <p:spPr>
            <a:xfrm>
              <a:off x="4566312" y="3217782"/>
              <a:ext cx="2073855" cy="1244313"/>
            </a:xfrm>
            <a:prstGeom prst="rect">
              <a:avLst/>
            </a:prstGeom>
            <a:solidFill>
              <a:srgbClr val="60B0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2"/>
            <p:cNvSpPr txBox="1"/>
            <p:nvPr/>
          </p:nvSpPr>
          <p:spPr>
            <a:xfrm>
              <a:off x="4566312" y="3217782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Excess Anger/hate/ fear/nervousness/ worry/ apathy</a:t>
              </a:r>
              <a:endParaRPr/>
            </a:p>
          </p:txBody>
        </p:sp>
        <p:sp>
          <p:nvSpPr>
            <p:cNvPr id="369" name="Google Shape;369;p12"/>
            <p:cNvSpPr/>
            <p:nvPr/>
          </p:nvSpPr>
          <p:spPr>
            <a:xfrm>
              <a:off x="6847553" y="3217782"/>
              <a:ext cx="2073855" cy="1244313"/>
            </a:xfrm>
            <a:prstGeom prst="rect">
              <a:avLst/>
            </a:prstGeom>
            <a:solidFill>
              <a:srgbClr val="6FAB4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2"/>
            <p:cNvSpPr txBox="1"/>
            <p:nvPr/>
          </p:nvSpPr>
          <p:spPr>
            <a:xfrm>
              <a:off x="6847553" y="3217782"/>
              <a:ext cx="2073855" cy="12443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mbria"/>
                <a:buNone/>
              </a:pPr>
              <a:r>
                <a:rPr lang="en-US" sz="2000">
                  <a:solidFill>
                    <a:schemeClr val="lt1"/>
                  </a:solidFill>
                  <a:latin typeface="Cambria"/>
                  <a:ea typeface="Cambria"/>
                  <a:cs typeface="Cambria"/>
                  <a:sym typeface="Cambria"/>
                </a:rPr>
                <a:t>Dullness/ sleeplessness.</a:t>
              </a:r>
              <a:endParaRPr/>
            </a:p>
          </p:txBody>
        </p:sp>
      </p:grpSp>
      <p:pic>
        <p:nvPicPr>
          <p:cNvPr id="371" name="Google Shape;371;p12" descr="All India Institute of Ayurveda, Delhi - Wikiped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266" y="5862320"/>
            <a:ext cx="736616" cy="733268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372" name="Google Shape;372;p12" descr="National Ayurveda Day — Vikas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13" descr="Image result for ayurvedic drug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7330" y="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13"/>
          <p:cNvSpPr/>
          <p:nvPr/>
        </p:nvSpPr>
        <p:spPr>
          <a:xfrm>
            <a:off x="7488621" y="2277613"/>
            <a:ext cx="4703379" cy="4580387"/>
          </a:xfrm>
          <a:custGeom>
            <a:avLst/>
            <a:gdLst/>
            <a:ahLst/>
            <a:cxnLst/>
            <a:rect l="l" t="t" r="r" b="b"/>
            <a:pathLst>
              <a:path w="1333" h="1298" extrusionOk="0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lt1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3"/>
          <p:cNvSpPr txBox="1"/>
          <p:nvPr/>
        </p:nvSpPr>
        <p:spPr>
          <a:xfrm>
            <a:off x="8022020" y="3015252"/>
            <a:ext cx="3852041" cy="3105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TREATMENT MODALITIES IN AYURVEDA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40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PREVENTIVE</a:t>
            </a:r>
            <a:endParaRPr/>
          </a:p>
        </p:txBody>
      </p:sp>
      <p:cxnSp>
        <p:nvCxnSpPr>
          <p:cNvPr id="380" name="Google Shape;380;p13"/>
          <p:cNvCxnSpPr/>
          <p:nvPr/>
        </p:nvCxnSpPr>
        <p:spPr>
          <a:xfrm>
            <a:off x="9480331" y="5123793"/>
            <a:ext cx="935420" cy="0"/>
          </a:xfrm>
          <a:prstGeom prst="straightConnector1">
            <a:avLst/>
          </a:prstGeom>
          <a:noFill/>
          <a:ln w="25400" cap="sq" cmpd="sng">
            <a:solidFill>
              <a:srgbClr val="262626"/>
            </a:solidFill>
            <a:prstDash val="solid"/>
            <a:bevel/>
            <a:headEnd type="none" w="sm" len="sm"/>
            <a:tailEnd type="none" w="sm" len="sm"/>
          </a:ln>
        </p:spPr>
      </p:cxnSp>
      <p:pic>
        <p:nvPicPr>
          <p:cNvPr id="381" name="Google Shape;381;p13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66" y="5555563"/>
            <a:ext cx="1044774" cy="1040025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382" name="Google Shape;382;p13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4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8" name="Google Shape;388;p14" descr="A collage of a person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 t="1494" b="23506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14"/>
          <p:cNvSpPr/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4901"/>
                </a:srgbClr>
              </a:gs>
              <a:gs pos="50000">
                <a:srgbClr val="000000">
                  <a:alpha val="29803"/>
                </a:srgbClr>
              </a:gs>
              <a:gs pos="75000">
                <a:srgbClr val="000000">
                  <a:alpha val="14901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4"/>
          <p:cNvSpPr txBox="1"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DINACHARYA </a:t>
            </a:r>
            <a:endParaRPr sz="5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(PROPER DAILY ROUTINE) </a:t>
            </a:r>
            <a:endParaRPr sz="5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6992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5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7" name="Google Shape;397;p15" descr="Logo, company nam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11846"/>
          <a:stretch/>
        </p:blipFill>
        <p:spPr>
          <a:xfrm>
            <a:off x="2749779" y="111760"/>
            <a:ext cx="6974213" cy="665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15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66" y="5555563"/>
            <a:ext cx="1044774" cy="1040025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399" name="Google Shape;399;p15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6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6"/>
          <p:cNvSpPr txBox="1"/>
          <p:nvPr/>
        </p:nvSpPr>
        <p:spPr>
          <a:xfrm>
            <a:off x="1001684" y="170412"/>
            <a:ext cx="10178934" cy="1328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RITUCHARYA (SEASONAL ACTIVITIES) </a:t>
            </a:r>
            <a:endParaRPr/>
          </a:p>
        </p:txBody>
      </p:sp>
      <p:pic>
        <p:nvPicPr>
          <p:cNvPr id="406" name="Google Shape;406;p16" descr="Ch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697" r="3834" b="2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6"/>
          <p:cNvPicPr preferRelativeResize="0"/>
          <p:nvPr/>
        </p:nvPicPr>
        <p:blipFill rotWithShape="1">
          <a:blip r:embed="rId4">
            <a:alphaModFix/>
          </a:blip>
          <a:srcRect t="9787" r="-2" b="19647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6" descr="All India Institute of Ayurveda, Delhi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4266" y="5555563"/>
            <a:ext cx="1044774" cy="1040025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409" name="Google Shape;409;p16" descr="National Ayurveda Day — Vikas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7"/>
          <p:cNvSpPr/>
          <p:nvPr/>
        </p:nvSpPr>
        <p:spPr>
          <a:xfrm>
            <a:off x="1768100" y="-1"/>
            <a:ext cx="10423900" cy="5920155"/>
          </a:xfrm>
          <a:custGeom>
            <a:avLst/>
            <a:gdLst/>
            <a:ahLst/>
            <a:cxnLst/>
            <a:rect l="l" t="t" r="r" b="b"/>
            <a:pathLst>
              <a:path w="10423900" h="5491534" extrusionOk="0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l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7"/>
          <p:cNvSpPr txBox="1"/>
          <p:nvPr/>
        </p:nvSpPr>
        <p:spPr>
          <a:xfrm>
            <a:off x="5526156" y="365125"/>
            <a:ext cx="5827643" cy="143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ACHARA RASAYANA</a:t>
            </a:r>
            <a:endParaRPr/>
          </a:p>
        </p:txBody>
      </p:sp>
      <p:pic>
        <p:nvPicPr>
          <p:cNvPr id="417" name="Google Shape;417;p17" descr="Good Conduct Stock Illustrations – 359 Good Conduct Stock Illustrations,  Vectors &amp; Clipart - Dreamstim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3466" y="3073572"/>
            <a:ext cx="4309533" cy="28677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8" name="Google Shape;418;p17"/>
          <p:cNvGrpSpPr/>
          <p:nvPr/>
        </p:nvGrpSpPr>
        <p:grpSpPr>
          <a:xfrm>
            <a:off x="5526156" y="2057825"/>
            <a:ext cx="5827644" cy="4117124"/>
            <a:chOff x="0" y="2012"/>
            <a:chExt cx="5827644" cy="4117124"/>
          </a:xfrm>
        </p:grpSpPr>
        <p:cxnSp>
          <p:nvCxnSpPr>
            <p:cNvPr id="419" name="Google Shape;419;p17"/>
            <p:cNvCxnSpPr/>
            <p:nvPr/>
          </p:nvCxnSpPr>
          <p:spPr>
            <a:xfrm>
              <a:off x="0" y="2012"/>
              <a:ext cx="5827644" cy="0"/>
            </a:xfrm>
            <a:prstGeom prst="straightConnector1">
              <a:avLst/>
            </a:prstGeom>
            <a:gradFill>
              <a:gsLst>
                <a:gs pos="0">
                  <a:srgbClr val="6EA5DA"/>
                </a:gs>
                <a:gs pos="50000">
                  <a:srgbClr val="529BDA"/>
                </a:gs>
                <a:gs pos="100000">
                  <a:srgbClr val="4188C8"/>
                </a:gs>
              </a:gsLst>
              <a:lin ang="5400000" scaled="0"/>
            </a:gradFill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</p:cxnSp>
        <p:sp>
          <p:nvSpPr>
            <p:cNvPr id="420" name="Google Shape;420;p17"/>
            <p:cNvSpPr/>
            <p:nvPr/>
          </p:nvSpPr>
          <p:spPr>
            <a:xfrm>
              <a:off x="0" y="2012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7"/>
            <p:cNvSpPr txBox="1"/>
            <p:nvPr/>
          </p:nvSpPr>
          <p:spPr>
            <a:xfrm>
              <a:off x="0" y="2012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person must be truthful, free from anger</a:t>
              </a:r>
              <a:endParaRPr/>
            </a:p>
          </p:txBody>
        </p:sp>
        <p:cxnSp>
          <p:nvCxnSpPr>
            <p:cNvPr id="422" name="Google Shape;422;p17"/>
            <p:cNvCxnSpPr/>
            <p:nvPr/>
          </p:nvCxnSpPr>
          <p:spPr>
            <a:xfrm>
              <a:off x="0" y="688199"/>
              <a:ext cx="5827644" cy="0"/>
            </a:xfrm>
            <a:prstGeom prst="straightConnector1">
              <a:avLst/>
            </a:prstGeom>
            <a:gradFill>
              <a:gsLst>
                <a:gs pos="0">
                  <a:srgbClr val="6AC7D3"/>
                </a:gs>
                <a:gs pos="50000">
                  <a:srgbClr val="4CC5D3"/>
                </a:gs>
                <a:gs pos="100000">
                  <a:srgbClr val="3BB3C1"/>
                </a:gs>
              </a:gsLst>
              <a:lin ang="5400000" scaled="0"/>
            </a:gradFill>
            <a:ln w="9525" cap="flat" cmpd="sng">
              <a:solidFill>
                <a:srgbClr val="53C1CE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</p:cxnSp>
        <p:sp>
          <p:nvSpPr>
            <p:cNvPr id="423" name="Google Shape;423;p17"/>
            <p:cNvSpPr/>
            <p:nvPr/>
          </p:nvSpPr>
          <p:spPr>
            <a:xfrm>
              <a:off x="0" y="688199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7"/>
            <p:cNvSpPr txBox="1"/>
            <p:nvPr/>
          </p:nvSpPr>
          <p:spPr>
            <a:xfrm>
              <a:off x="0" y="688199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Should be devoid of alcohol, sex indulgence </a:t>
              </a:r>
              <a:endParaRPr/>
            </a:p>
          </p:txBody>
        </p:sp>
        <p:cxnSp>
          <p:nvCxnSpPr>
            <p:cNvPr id="425" name="Google Shape;425;p17"/>
            <p:cNvCxnSpPr/>
            <p:nvPr/>
          </p:nvCxnSpPr>
          <p:spPr>
            <a:xfrm>
              <a:off x="0" y="1374387"/>
              <a:ext cx="5827644" cy="0"/>
            </a:xfrm>
            <a:prstGeom prst="straightConnector1">
              <a:avLst/>
            </a:prstGeom>
            <a:gradFill>
              <a:gsLst>
                <a:gs pos="0">
                  <a:srgbClr val="66CDAE"/>
                </a:gs>
                <a:gs pos="50000">
                  <a:srgbClr val="47CCA7"/>
                </a:gs>
                <a:gs pos="100000">
                  <a:srgbClr val="37BB96"/>
                </a:gs>
              </a:gsLst>
              <a:lin ang="5400000" scaled="0"/>
            </a:gradFill>
            <a:ln w="9525" cap="flat" cmpd="sng">
              <a:solidFill>
                <a:srgbClr val="4EC7A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</p:cxnSp>
        <p:sp>
          <p:nvSpPr>
            <p:cNvPr id="426" name="Google Shape;426;p17"/>
            <p:cNvSpPr/>
            <p:nvPr/>
          </p:nvSpPr>
          <p:spPr>
            <a:xfrm>
              <a:off x="0" y="1374387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7"/>
            <p:cNvSpPr txBox="1"/>
            <p:nvPr/>
          </p:nvSpPr>
          <p:spPr>
            <a:xfrm>
              <a:off x="0" y="1374387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person must not indulge in violence or exhaustion. </a:t>
              </a:r>
              <a:endParaRPr/>
            </a:p>
          </p:txBody>
        </p:sp>
        <p:cxnSp>
          <p:nvCxnSpPr>
            <p:cNvPr id="428" name="Google Shape;428;p17"/>
            <p:cNvCxnSpPr/>
            <p:nvPr/>
          </p:nvCxnSpPr>
          <p:spPr>
            <a:xfrm>
              <a:off x="0" y="2060574"/>
              <a:ext cx="5827644" cy="0"/>
            </a:xfrm>
            <a:prstGeom prst="straightConnector1">
              <a:avLst/>
            </a:prstGeom>
            <a:gradFill>
              <a:gsLst>
                <a:gs pos="0">
                  <a:srgbClr val="62C683"/>
                </a:gs>
                <a:gs pos="50000">
                  <a:srgbClr val="43C470"/>
                </a:gs>
                <a:gs pos="100000">
                  <a:srgbClr val="33B561"/>
                </a:gs>
              </a:gsLst>
              <a:lin ang="5400000" scaled="0"/>
            </a:gradFill>
            <a:ln w="9525" cap="flat" cmpd="sng">
              <a:solidFill>
                <a:srgbClr val="49C073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</p:cxnSp>
        <p:sp>
          <p:nvSpPr>
            <p:cNvPr id="429" name="Google Shape;429;p17"/>
            <p:cNvSpPr/>
            <p:nvPr/>
          </p:nvSpPr>
          <p:spPr>
            <a:xfrm>
              <a:off x="0" y="2060574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7"/>
            <p:cNvSpPr txBox="1"/>
            <p:nvPr/>
          </p:nvSpPr>
          <p:spPr>
            <a:xfrm>
              <a:off x="0" y="2060574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person may regularly offer prayers to Gods, Teachers,                         Preceptors and old people. </a:t>
              </a:r>
              <a:endParaRPr/>
            </a:p>
          </p:txBody>
        </p:sp>
        <p:cxnSp>
          <p:nvCxnSpPr>
            <p:cNvPr id="431" name="Google Shape;431;p17"/>
            <p:cNvCxnSpPr/>
            <p:nvPr/>
          </p:nvCxnSpPr>
          <p:spPr>
            <a:xfrm>
              <a:off x="0" y="2746761"/>
              <a:ext cx="5827644" cy="0"/>
            </a:xfrm>
            <a:prstGeom prst="straightConnector1">
              <a:avLst/>
            </a:prstGeom>
            <a:gradFill>
              <a:gsLst>
                <a:gs pos="0">
                  <a:srgbClr val="61C05F"/>
                </a:gs>
                <a:gs pos="50000">
                  <a:srgbClr val="43BD3E"/>
                </a:gs>
                <a:gs pos="100000">
                  <a:srgbClr val="36AC32"/>
                </a:gs>
              </a:gsLst>
              <a:lin ang="5400000" scaled="0"/>
            </a:gradFill>
            <a:ln w="9525" cap="flat" cmpd="sng">
              <a:solidFill>
                <a:srgbClr val="49B845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</p:cxnSp>
        <p:sp>
          <p:nvSpPr>
            <p:cNvPr id="432" name="Google Shape;432;p17"/>
            <p:cNvSpPr/>
            <p:nvPr/>
          </p:nvSpPr>
          <p:spPr>
            <a:xfrm>
              <a:off x="0" y="2746761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7"/>
            <p:cNvSpPr txBox="1"/>
            <p:nvPr/>
          </p:nvSpPr>
          <p:spPr>
            <a:xfrm>
              <a:off x="0" y="2746761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person must be free from barbarous acts,</a:t>
              </a:r>
              <a:endParaRPr/>
            </a:p>
          </p:txBody>
        </p:sp>
        <p:cxnSp>
          <p:nvCxnSpPr>
            <p:cNvPr id="434" name="Google Shape;434;p17"/>
            <p:cNvCxnSpPr/>
            <p:nvPr/>
          </p:nvCxnSpPr>
          <p:spPr>
            <a:xfrm>
              <a:off x="0" y="3432949"/>
              <a:ext cx="5827644" cy="0"/>
            </a:xfrm>
            <a:prstGeom prst="straightConnector1">
              <a:avLst/>
            </a:prstGeom>
            <a:gradFill>
              <a:gsLst>
                <a:gs pos="0">
                  <a:srgbClr val="7EB55F"/>
                </a:gs>
                <a:gs pos="50000">
                  <a:srgbClr val="6EB03F"/>
                </a:gs>
                <a:gs pos="100000">
                  <a:srgbClr val="5F9F34"/>
                </a:gs>
              </a:gsLst>
              <a:lin ang="5400000" scaled="0"/>
            </a:gradFill>
            <a:ln w="9525" cap="flat" cmpd="sng">
              <a:solidFill>
                <a:srgbClr val="6FAB46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</p:cxnSp>
        <p:sp>
          <p:nvSpPr>
            <p:cNvPr id="435" name="Google Shape;435;p17"/>
            <p:cNvSpPr/>
            <p:nvPr/>
          </p:nvSpPr>
          <p:spPr>
            <a:xfrm>
              <a:off x="0" y="3432949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7"/>
            <p:cNvSpPr txBox="1"/>
            <p:nvPr/>
          </p:nvSpPr>
          <p:spPr>
            <a:xfrm>
              <a:off x="0" y="3432949"/>
              <a:ext cx="5827644" cy="6861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en-US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His period of awakening and sleep is regular, must take milk and Ghee regularly, </a:t>
              </a:r>
              <a:endParaRPr/>
            </a:p>
          </p:txBody>
        </p:sp>
      </p:grpSp>
      <p:pic>
        <p:nvPicPr>
          <p:cNvPr id="437" name="Google Shape;437;p17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66" y="5555563"/>
            <a:ext cx="1044774" cy="1040025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438" name="Google Shape;438;p17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8"/>
          <p:cNvSpPr/>
          <p:nvPr/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5" name="Google Shape;44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8952" cy="686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18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8"/>
          <p:cNvSpPr/>
          <p:nvPr/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8"/>
          <p:cNvSpPr txBox="1"/>
          <p:nvPr/>
        </p:nvSpPr>
        <p:spPr>
          <a:xfrm>
            <a:off x="6286750" y="1249479"/>
            <a:ext cx="5351144" cy="71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ACHARA RASAYANA</a:t>
            </a:r>
            <a:endParaRPr/>
          </a:p>
        </p:txBody>
      </p:sp>
      <p:pic>
        <p:nvPicPr>
          <p:cNvPr id="449" name="Google Shape;449;p18" descr="Good Conduct Stock Illustrations – 359 Good Conduct Stock Illustrations,  Vectors &amp; Clipart - Dreamstim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807" y="1605152"/>
            <a:ext cx="5468347" cy="3638936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18"/>
          <p:cNvSpPr txBox="1"/>
          <p:nvPr/>
        </p:nvSpPr>
        <p:spPr>
          <a:xfrm>
            <a:off x="6371419" y="2142632"/>
            <a:ext cx="4743805" cy="3546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515619" marR="635" lvl="0" indent="-22860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Should be free from ego, Whose conduct is good, must not be narrow minded,</a:t>
            </a:r>
            <a:endParaRPr/>
          </a:p>
          <a:p>
            <a:pPr marL="515619" marR="635" lvl="0" indent="-228600" algn="l" rtl="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Should have love for spiritual Knowledge, must have excellent sense organ, </a:t>
            </a:r>
            <a:endParaRPr/>
          </a:p>
          <a:p>
            <a:pPr marL="515619" marR="635" lvl="0" indent="-228600" algn="l" rtl="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having self control, who regularly read scripture, must have regard for elderly people, must take milk and Ghee regularly. </a:t>
            </a:r>
            <a:endParaRPr/>
          </a:p>
          <a:p>
            <a:pPr marL="287020" marR="635" lvl="0" indent="0" algn="l" rtl="0">
              <a:lnSpc>
                <a:spcPct val="16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51" name="Google Shape;451;p18" descr="All India Institute of Ayurveda, Delhi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4266" y="5555563"/>
            <a:ext cx="1044774" cy="1040025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452" name="Google Shape;452;p18" descr="National Ayurveda Day — Vikas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453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9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9" name="Google Shape;45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083" y="552027"/>
            <a:ext cx="4846827" cy="5571066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19"/>
          <p:cNvSpPr txBox="1"/>
          <p:nvPr/>
        </p:nvSpPr>
        <p:spPr>
          <a:xfrm>
            <a:off x="6149092" y="964999"/>
            <a:ext cx="5351144" cy="711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 LIFE BALANCE </a:t>
            </a:r>
            <a:endParaRPr sz="4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9"/>
          <p:cNvSpPr txBox="1"/>
          <p:nvPr/>
        </p:nvSpPr>
        <p:spPr>
          <a:xfrm>
            <a:off x="6638033" y="1771808"/>
            <a:ext cx="5275329" cy="4121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8 Hours Sleep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 Hours Personal time 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8 Hours Dedicated working Hours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 hours fruitful with family and friends</a:t>
            </a:r>
            <a:endParaRPr sz="28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62" name="Google Shape;462;p19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4242" y="5555563"/>
            <a:ext cx="654797" cy="651821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463" name="Google Shape;463;p19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68360" y="32785"/>
            <a:ext cx="756289" cy="77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0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9" name="Google Shape;469;p20" descr="Image result for ayurvedic drugs"/>
          <p:cNvPicPr preferRelativeResize="0"/>
          <p:nvPr/>
        </p:nvPicPr>
        <p:blipFill rotWithShape="1">
          <a:blip r:embed="rId3">
            <a:alphaModFix/>
          </a:blip>
          <a:srcRect l="5515" r="15174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20"/>
          <p:cNvSpPr/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0"/>
          <p:cNvSpPr txBox="1"/>
          <p:nvPr/>
        </p:nvSpPr>
        <p:spPr>
          <a:xfrm>
            <a:off x="6746241" y="2434201"/>
            <a:ext cx="4978400" cy="3042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TREATMENT MODALITIES IN AYURVEDA</a:t>
            </a:r>
            <a:endParaRPr/>
          </a:p>
          <a:p>
            <a:pPr marL="0" marR="0" lvl="0" indent="203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CURATIVE &amp;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RESTORATIVE</a:t>
            </a:r>
            <a:endParaRPr/>
          </a:p>
        </p:txBody>
      </p:sp>
      <p:pic>
        <p:nvPicPr>
          <p:cNvPr id="472" name="Google Shape;472;p20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66" y="5555563"/>
            <a:ext cx="1044774" cy="1040025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473" name="Google Shape;473;p20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1"/>
          <p:cNvSpPr txBox="1"/>
          <p:nvPr/>
        </p:nvSpPr>
        <p:spPr>
          <a:xfrm>
            <a:off x="628650" y="259591"/>
            <a:ext cx="10972800" cy="51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YOGA &amp; PRANAYAMA </a:t>
            </a:r>
            <a:endParaRPr/>
          </a:p>
        </p:txBody>
      </p:sp>
      <p:sp>
        <p:nvSpPr>
          <p:cNvPr id="479" name="Google Shape;479;p21"/>
          <p:cNvSpPr txBox="1"/>
          <p:nvPr/>
        </p:nvSpPr>
        <p:spPr>
          <a:xfrm>
            <a:off x="295715" y="1050669"/>
            <a:ext cx="4152774" cy="5304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Asana practices improves Chest expansion and Cardio-pulmonary functions</a:t>
            </a:r>
            <a:endParaRPr/>
          </a:p>
          <a:p>
            <a:pPr marL="0" marR="0" lvl="0" indent="1841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Asana stretch &amp; relax nerves, muscles and promote free flow of energy throughout body</a:t>
            </a:r>
            <a:endParaRPr/>
          </a:p>
          <a:p>
            <a:pPr marL="0" marR="0" lvl="0" indent="1841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42900" marR="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They nourish &amp; tone specific and neglected Organs and Glands</a:t>
            </a:r>
            <a:endParaRPr/>
          </a:p>
          <a:p>
            <a:pPr marL="0" marR="0" lvl="0" indent="1841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80" name="Google Shape;480;p21" descr="A person in black pants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4255" y="1551125"/>
            <a:ext cx="6569273" cy="4303464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21"/>
          <p:cNvSpPr txBox="1"/>
          <p:nvPr/>
        </p:nvSpPr>
        <p:spPr>
          <a:xfrm>
            <a:off x="1124391" y="6355045"/>
            <a:ext cx="86863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https://www.ayush.gov.in National Clinical Management Protocol based on Ayurveda and Yoga for management of Covid-19</a:t>
            </a:r>
            <a:endParaRPr/>
          </a:p>
        </p:txBody>
      </p:sp>
      <p:pic>
        <p:nvPicPr>
          <p:cNvPr id="482" name="Google Shape;482;p21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66" y="5854589"/>
            <a:ext cx="744383" cy="740999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483" name="Google Shape;483;p21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2"/>
          <p:cNvSpPr txBox="1"/>
          <p:nvPr/>
        </p:nvSpPr>
        <p:spPr>
          <a:xfrm>
            <a:off x="7011036" y="-1"/>
            <a:ext cx="4419600" cy="1148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YOGA &amp; PRANAYAMA </a:t>
            </a:r>
            <a:endParaRPr/>
          </a:p>
        </p:txBody>
      </p:sp>
      <p:pic>
        <p:nvPicPr>
          <p:cNvPr id="489" name="Google Shape;489;p22" descr="Bhramari Pranayama (Humming Bee Breath) – Steps, Benefits &amp;amp; Precautions"/>
          <p:cNvPicPr preferRelativeResize="0"/>
          <p:nvPr/>
        </p:nvPicPr>
        <p:blipFill rotWithShape="1">
          <a:blip r:embed="rId3">
            <a:alphaModFix/>
          </a:blip>
          <a:srcRect l="6220" r="6477" b="2"/>
          <a:stretch/>
        </p:blipFill>
        <p:spPr>
          <a:xfrm>
            <a:off x="21" y="10"/>
            <a:ext cx="6324580" cy="6857990"/>
          </a:xfrm>
          <a:custGeom>
            <a:avLst/>
            <a:gdLst/>
            <a:ahLst/>
            <a:cxnLst/>
            <a:rect l="l" t="t" r="r" b="b"/>
            <a:pathLst>
              <a:path w="6901731" h="6858000" extrusionOk="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90" name="Google Shape;490;p22"/>
          <p:cNvSpPr txBox="1"/>
          <p:nvPr/>
        </p:nvSpPr>
        <p:spPr>
          <a:xfrm>
            <a:off x="5922073" y="900139"/>
            <a:ext cx="6324580" cy="5872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Pranayama stimulates vagal (parasympathetic) activity and decreases stress (reduce Cortical - the stress hormone) and anxiety</a:t>
            </a:r>
            <a:endParaRPr/>
          </a:p>
          <a:p>
            <a:pPr marL="114300" marR="0" lvl="0" indent="0" algn="l" rtl="0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42900" algn="l" rtl="0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Increase anti-oxidant protection</a:t>
            </a:r>
            <a:endParaRPr/>
          </a:p>
          <a:p>
            <a:pPr marL="114300" marR="0" lvl="0" indent="0" algn="l" rtl="0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42900" algn="l" rtl="0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Noto Sans Symbols"/>
              <a:buChar char="⮚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Bhramari pranayama improve blood flow to the ciliary epithelium and has anti-inflammatory actions</a:t>
            </a:r>
            <a:endParaRPr/>
          </a:p>
          <a:p>
            <a:pPr marL="457200" marR="0" lvl="0" indent="-1587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Noto Sans Symbols"/>
              <a:buNone/>
            </a:pP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491" name="Google Shape;491;p22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662" y="5555563"/>
            <a:ext cx="971378" cy="966963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492" name="Google Shape;492;p22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02712" y="32785"/>
            <a:ext cx="1121938" cy="1148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3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8" name="Google Shape;498;p23" descr="Pranayama Stock Photos and Images - 123RF"/>
          <p:cNvPicPr preferRelativeResize="0"/>
          <p:nvPr/>
        </p:nvPicPr>
        <p:blipFill rotWithShape="1">
          <a:blip r:embed="rId3">
            <a:alphaModFix/>
          </a:blip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23"/>
          <p:cNvSpPr/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3"/>
          <p:cNvSpPr txBox="1"/>
          <p:nvPr/>
        </p:nvSpPr>
        <p:spPr>
          <a:xfrm>
            <a:off x="7425808" y="599439"/>
            <a:ext cx="4487670" cy="1025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YOGA &amp; PRANAYAMA </a:t>
            </a:r>
            <a:endParaRPr/>
          </a:p>
        </p:txBody>
      </p:sp>
      <p:sp>
        <p:nvSpPr>
          <p:cNvPr id="501" name="Google Shape;501;p23"/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45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It increase the oxygen saturation in body</a:t>
            </a:r>
            <a:endParaRPr/>
          </a:p>
          <a:p>
            <a:pPr marL="457200" marR="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45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Enhances Brain function</a:t>
            </a:r>
            <a:endParaRPr/>
          </a:p>
          <a:p>
            <a:pPr marL="457200" marR="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45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Normalizes brainwave patterns</a:t>
            </a:r>
            <a:endParaRPr/>
          </a:p>
          <a:p>
            <a:pPr marL="457200" marR="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45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It boosts Immune System</a:t>
            </a:r>
            <a:endParaRPr/>
          </a:p>
          <a:p>
            <a:pPr marL="457200" marR="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45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Pranayama  brings peace and steadiness</a:t>
            </a:r>
            <a:endParaRPr/>
          </a:p>
          <a:p>
            <a:pPr marL="457200" marR="0" lvl="0" indent="-58261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45000"/>
              <a:buFont typeface="Arial"/>
              <a:buNone/>
            </a:pP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502" name="Google Shape;502;p23" descr="All India Institute of Ayurveda, Delhi - Wikip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66" y="5555563"/>
            <a:ext cx="1044774" cy="1040025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503" name="Google Shape;503;p23" descr="National Ayurveda Day — Vikas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4"/>
          <p:cNvSpPr/>
          <p:nvPr/>
        </p:nvSpPr>
        <p:spPr>
          <a:xfrm>
            <a:off x="997948" y="193313"/>
            <a:ext cx="1019612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MEDHYA RASAYANA AND M</a:t>
            </a:r>
            <a:r>
              <a:rPr lang="en-US" sz="32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ENTAL HEALTH</a:t>
            </a:r>
            <a:r>
              <a:rPr lang="en-US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 मानसिक स्वास्थ्य</a:t>
            </a:r>
            <a:endParaRPr sz="3200" b="0" i="1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09" name="Google Shape;509;p24"/>
          <p:cNvGrpSpPr/>
          <p:nvPr/>
        </p:nvGrpSpPr>
        <p:grpSpPr>
          <a:xfrm>
            <a:off x="151329" y="1041409"/>
            <a:ext cx="11889340" cy="2201730"/>
            <a:chOff x="4066" y="555709"/>
            <a:chExt cx="11889340" cy="2201730"/>
          </a:xfrm>
        </p:grpSpPr>
        <p:sp>
          <p:nvSpPr>
            <p:cNvPr id="510" name="Google Shape;510;p24"/>
            <p:cNvSpPr/>
            <p:nvPr/>
          </p:nvSpPr>
          <p:spPr>
            <a:xfrm>
              <a:off x="4066" y="555709"/>
              <a:ext cx="2201729" cy="1761383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l="-53997" r="-53997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4"/>
            <p:cNvSpPr/>
            <p:nvPr/>
          </p:nvSpPr>
          <p:spPr>
            <a:xfrm>
              <a:off x="202222" y="2140955"/>
              <a:ext cx="1959539" cy="616484"/>
            </a:xfrm>
            <a:prstGeom prst="wedgeRectCallout">
              <a:avLst>
                <a:gd name="adj1" fmla="val 20250"/>
                <a:gd name="adj2" fmla="val -607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4"/>
            <p:cNvSpPr txBox="1"/>
            <p:nvPr/>
          </p:nvSpPr>
          <p:spPr>
            <a:xfrm>
              <a:off x="202222" y="2140955"/>
              <a:ext cx="1959539" cy="616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imes New Roman"/>
                <a:buNone/>
              </a:pPr>
              <a:r>
                <a:rPr lang="en-US" sz="1600" i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Glycyrrhiza glabra </a:t>
              </a:r>
              <a:r>
                <a:rPr lang="en-US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L.</a:t>
              </a:r>
              <a:endParaRPr/>
            </a:p>
          </p:txBody>
        </p:sp>
        <p:sp>
          <p:nvSpPr>
            <p:cNvPr id="513" name="Google Shape;513;p24"/>
            <p:cNvSpPr/>
            <p:nvPr/>
          </p:nvSpPr>
          <p:spPr>
            <a:xfrm>
              <a:off x="2425969" y="555709"/>
              <a:ext cx="2201729" cy="1761383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t="-8999" b="-8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4"/>
            <p:cNvSpPr/>
            <p:nvPr/>
          </p:nvSpPr>
          <p:spPr>
            <a:xfrm>
              <a:off x="2624124" y="2140955"/>
              <a:ext cx="1959539" cy="616484"/>
            </a:xfrm>
            <a:prstGeom prst="wedgeRectCallout">
              <a:avLst>
                <a:gd name="adj1" fmla="val 20250"/>
                <a:gd name="adj2" fmla="val -607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4"/>
            <p:cNvSpPr txBox="1"/>
            <p:nvPr/>
          </p:nvSpPr>
          <p:spPr>
            <a:xfrm>
              <a:off x="2624124" y="2140955"/>
              <a:ext cx="1959539" cy="616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imes New Roman"/>
                <a:buNone/>
              </a:pPr>
              <a:r>
                <a:rPr lang="en-US" sz="1600" i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Tinospora cordifolia </a:t>
              </a:r>
              <a:r>
                <a:rPr lang="en-US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(WILLD.) HOOK.F. &amp; THOMS.</a:t>
              </a:r>
              <a:endParaRPr/>
            </a:p>
          </p:txBody>
        </p:sp>
        <p:sp>
          <p:nvSpPr>
            <p:cNvPr id="516" name="Google Shape;516;p24"/>
            <p:cNvSpPr/>
            <p:nvPr/>
          </p:nvSpPr>
          <p:spPr>
            <a:xfrm>
              <a:off x="4847872" y="555709"/>
              <a:ext cx="2201729" cy="1761383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17999" r="-17997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4"/>
            <p:cNvSpPr/>
            <p:nvPr/>
          </p:nvSpPr>
          <p:spPr>
            <a:xfrm>
              <a:off x="5046027" y="2140955"/>
              <a:ext cx="1959539" cy="616484"/>
            </a:xfrm>
            <a:prstGeom prst="wedgeRectCallout">
              <a:avLst>
                <a:gd name="adj1" fmla="val 20250"/>
                <a:gd name="adj2" fmla="val -607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4"/>
            <p:cNvSpPr txBox="1"/>
            <p:nvPr/>
          </p:nvSpPr>
          <p:spPr>
            <a:xfrm>
              <a:off x="5046027" y="2140955"/>
              <a:ext cx="1959539" cy="616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imes New Roman"/>
                <a:buNone/>
              </a:pPr>
              <a:r>
                <a:rPr lang="en-US" sz="1600" i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Bacopa monnieri </a:t>
              </a:r>
              <a:r>
                <a:rPr lang="en-US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(L.) PENNELL</a:t>
              </a:r>
              <a:endParaRPr/>
            </a:p>
          </p:txBody>
        </p:sp>
        <p:sp>
          <p:nvSpPr>
            <p:cNvPr id="519" name="Google Shape;519;p24"/>
            <p:cNvSpPr/>
            <p:nvPr/>
          </p:nvSpPr>
          <p:spPr>
            <a:xfrm>
              <a:off x="7269774" y="555709"/>
              <a:ext cx="2201729" cy="1761383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25997" r="-25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4"/>
            <p:cNvSpPr/>
            <p:nvPr/>
          </p:nvSpPr>
          <p:spPr>
            <a:xfrm>
              <a:off x="7467930" y="2140955"/>
              <a:ext cx="1959539" cy="616484"/>
            </a:xfrm>
            <a:prstGeom prst="wedgeRectCallout">
              <a:avLst>
                <a:gd name="adj1" fmla="val 20250"/>
                <a:gd name="adj2" fmla="val -607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4"/>
            <p:cNvSpPr txBox="1"/>
            <p:nvPr/>
          </p:nvSpPr>
          <p:spPr>
            <a:xfrm>
              <a:off x="7467930" y="2140955"/>
              <a:ext cx="1959539" cy="616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imes New Roman"/>
                <a:buNone/>
              </a:pPr>
              <a:r>
                <a:rPr lang="en-US" sz="1600" i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Convolvulus prostratus </a:t>
              </a:r>
              <a:r>
                <a:rPr lang="en-US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FORSSK.</a:t>
              </a:r>
              <a:endParaRPr/>
            </a:p>
          </p:txBody>
        </p:sp>
        <p:sp>
          <p:nvSpPr>
            <p:cNvPr id="522" name="Google Shape;522;p24"/>
            <p:cNvSpPr/>
            <p:nvPr/>
          </p:nvSpPr>
          <p:spPr>
            <a:xfrm>
              <a:off x="9691677" y="555709"/>
              <a:ext cx="2201729" cy="1761383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t="-4999" b="-4998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4"/>
            <p:cNvSpPr/>
            <p:nvPr/>
          </p:nvSpPr>
          <p:spPr>
            <a:xfrm>
              <a:off x="9889833" y="2140955"/>
              <a:ext cx="1959539" cy="616484"/>
            </a:xfrm>
            <a:prstGeom prst="wedgeRectCallout">
              <a:avLst>
                <a:gd name="adj1" fmla="val 20250"/>
                <a:gd name="adj2" fmla="val -607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4"/>
            <p:cNvSpPr txBox="1"/>
            <p:nvPr/>
          </p:nvSpPr>
          <p:spPr>
            <a:xfrm>
              <a:off x="9889833" y="2140955"/>
              <a:ext cx="1959539" cy="616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imes New Roman"/>
                <a:buNone/>
              </a:pPr>
              <a:r>
                <a:rPr lang="en-US" sz="1600" i="1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Withania somnifera </a:t>
              </a:r>
              <a:r>
                <a:rPr lang="en-US" sz="16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DUNAL</a:t>
              </a:r>
              <a:endParaRPr/>
            </a:p>
          </p:txBody>
        </p:sp>
      </p:grpSp>
      <p:pic>
        <p:nvPicPr>
          <p:cNvPr id="525" name="Google Shape;525;p24"/>
          <p:cNvPicPr preferRelativeResize="0"/>
          <p:nvPr/>
        </p:nvPicPr>
        <p:blipFill rotWithShape="1">
          <a:blip r:embed="rId8">
            <a:alphaModFix/>
          </a:blip>
          <a:srcRect l="32444" t="22173" r="10337" b="14455"/>
          <a:stretch/>
        </p:blipFill>
        <p:spPr>
          <a:xfrm>
            <a:off x="267128" y="4434460"/>
            <a:ext cx="3628258" cy="226031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526" name="Google Shape;526;p24"/>
          <p:cNvSpPr/>
          <p:nvPr/>
        </p:nvSpPr>
        <p:spPr>
          <a:xfrm>
            <a:off x="6824311" y="3537238"/>
            <a:ext cx="226786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27" name="Google Shape;527;p24"/>
          <p:cNvPicPr preferRelativeResize="0"/>
          <p:nvPr/>
        </p:nvPicPr>
        <p:blipFill rotWithShape="1">
          <a:blip r:embed="rId9">
            <a:alphaModFix/>
          </a:blip>
          <a:srcRect l="2873" t="14165" r="37219" b="14607"/>
          <a:stretch/>
        </p:blipFill>
        <p:spPr>
          <a:xfrm>
            <a:off x="4236840" y="4434461"/>
            <a:ext cx="3628258" cy="228114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528" name="Google Shape;528;p24"/>
          <p:cNvPicPr preferRelativeResize="0"/>
          <p:nvPr/>
        </p:nvPicPr>
        <p:blipFill rotWithShape="1">
          <a:blip r:embed="rId10">
            <a:alphaModFix/>
          </a:blip>
          <a:srcRect l="24776" t="23071" r="23759" b="14007"/>
          <a:stretch/>
        </p:blipFill>
        <p:spPr>
          <a:xfrm>
            <a:off x="8372536" y="4434460"/>
            <a:ext cx="3628258" cy="228114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29" name="Google Shape;529;p24"/>
          <p:cNvSpPr/>
          <p:nvPr/>
        </p:nvSpPr>
        <p:spPr>
          <a:xfrm>
            <a:off x="267128" y="3391045"/>
            <a:ext cx="2267861" cy="984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Blocking serotonin uptake/ 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सिरोटोनिन के अवशोषण को रोकना</a:t>
            </a:r>
            <a:endParaRPr sz="2000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0" name="Google Shape;530;p24"/>
          <p:cNvSpPr/>
          <p:nvPr/>
        </p:nvSpPr>
        <p:spPr>
          <a:xfrm>
            <a:off x="2534989" y="3362217"/>
            <a:ext cx="2267861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Inhibits MAO/ एम.ए.ओ को रोकना</a:t>
            </a:r>
            <a:endParaRPr sz="2000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1" name="Google Shape;531;p24"/>
          <p:cNvSpPr/>
          <p:nvPr/>
        </p:nvSpPr>
        <p:spPr>
          <a:xfrm>
            <a:off x="4802850" y="3272757"/>
            <a:ext cx="2267861" cy="12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functions like imipramine/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ईमिप्रमिन के तरह काम करता हे</a:t>
            </a:r>
            <a:endParaRPr sz="1800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2" name="Google Shape;532;p24"/>
          <p:cNvSpPr/>
          <p:nvPr/>
        </p:nvSpPr>
        <p:spPr>
          <a:xfrm>
            <a:off x="7430900" y="3213458"/>
            <a:ext cx="226786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increases retention memory/ स्मरण शक्ति को बढाता हे</a:t>
            </a:r>
            <a:endParaRPr sz="2000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3" name="Google Shape;533;p24"/>
          <p:cNvSpPr/>
          <p:nvPr/>
        </p:nvSpPr>
        <p:spPr>
          <a:xfrm>
            <a:off x="9653676" y="3204906"/>
            <a:ext cx="226786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mood stabilizer/ भावो को स्थिर करने वाला</a:t>
            </a:r>
            <a:endParaRPr sz="2000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25"/>
          <p:cNvPicPr preferRelativeResize="0"/>
          <p:nvPr/>
        </p:nvPicPr>
        <p:blipFill rotWithShape="1">
          <a:blip r:embed="rId3">
            <a:alphaModFix/>
          </a:blip>
          <a:srcRect l="10537" t="14829" r="30134" b="5713"/>
          <a:stretch/>
        </p:blipFill>
        <p:spPr>
          <a:xfrm>
            <a:off x="811764" y="373224"/>
            <a:ext cx="4506010" cy="2743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39" name="Google Shape;539;p25"/>
          <p:cNvPicPr preferRelativeResize="0"/>
          <p:nvPr/>
        </p:nvPicPr>
        <p:blipFill rotWithShape="1">
          <a:blip r:embed="rId4">
            <a:alphaModFix/>
          </a:blip>
          <a:srcRect l="10331" t="13470" r="30739" b="5441"/>
          <a:stretch/>
        </p:blipFill>
        <p:spPr>
          <a:xfrm>
            <a:off x="6736704" y="354563"/>
            <a:ext cx="4506010" cy="2743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0" name="Google Shape;540;p25"/>
          <p:cNvPicPr preferRelativeResize="0"/>
          <p:nvPr/>
        </p:nvPicPr>
        <p:blipFill rotWithShape="1">
          <a:blip r:embed="rId5">
            <a:alphaModFix/>
          </a:blip>
          <a:srcRect l="17449" t="19319" r="18342" b="5441"/>
          <a:stretch/>
        </p:blipFill>
        <p:spPr>
          <a:xfrm>
            <a:off x="801758" y="3303037"/>
            <a:ext cx="4516016" cy="2743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1" name="Google Shape;541;p25"/>
          <p:cNvPicPr preferRelativeResize="0"/>
          <p:nvPr/>
        </p:nvPicPr>
        <p:blipFill rotWithShape="1">
          <a:blip r:embed="rId6">
            <a:alphaModFix/>
          </a:blip>
          <a:srcRect l="34591" t="20000" r="15893" b="5442"/>
          <a:stretch/>
        </p:blipFill>
        <p:spPr>
          <a:xfrm>
            <a:off x="6736704" y="3429000"/>
            <a:ext cx="4506010" cy="2743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42" name="Google Shape;542;p25"/>
          <p:cNvPicPr preferRelativeResize="0"/>
          <p:nvPr/>
        </p:nvPicPr>
        <p:blipFill rotWithShape="1">
          <a:blip r:embed="rId7">
            <a:alphaModFix/>
          </a:blip>
          <a:srcRect l="9949" t="14829" r="31122" b="20408"/>
          <a:stretch/>
        </p:blipFill>
        <p:spPr>
          <a:xfrm>
            <a:off x="3842995" y="2057400"/>
            <a:ext cx="4506010" cy="2743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6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8" name="Google Shape;548;p26"/>
          <p:cNvPicPr preferRelativeResize="0"/>
          <p:nvPr/>
        </p:nvPicPr>
        <p:blipFill rotWithShape="1">
          <a:blip r:embed="rId3">
            <a:alphaModFix/>
          </a:blip>
          <a:srcRect l="3768" b="1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26"/>
          <p:cNvSpPr/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26"/>
          <p:cNvSpPr txBox="1"/>
          <p:nvPr/>
        </p:nvSpPr>
        <p:spPr>
          <a:xfrm>
            <a:off x="7531610" y="365124"/>
            <a:ext cx="4335270" cy="226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THE UTILITY OF PANCHAKARMA IN MENTAL HEALTH</a:t>
            </a:r>
            <a:endParaRPr/>
          </a:p>
        </p:txBody>
      </p:sp>
      <p:sp>
        <p:nvSpPr>
          <p:cNvPr id="551" name="Google Shape;551;p26"/>
          <p:cNvSpPr txBox="1"/>
          <p:nvPr/>
        </p:nvSpPr>
        <p:spPr>
          <a:xfrm>
            <a:off x="7973045" y="3429000"/>
            <a:ext cx="3822189" cy="189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Pradhana karmas (operative procedures) </a:t>
            </a:r>
            <a:endParaRPr/>
          </a:p>
          <a:p>
            <a:pPr marL="1143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Bahya karmas (external therapies).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" name="Google Shape;556;p27"/>
          <p:cNvGrpSpPr/>
          <p:nvPr/>
        </p:nvGrpSpPr>
        <p:grpSpPr>
          <a:xfrm>
            <a:off x="3388262" y="2626955"/>
            <a:ext cx="4638138" cy="1333204"/>
            <a:chOff x="5778536" y="3183751"/>
            <a:chExt cx="1203561" cy="303070"/>
          </a:xfrm>
        </p:grpSpPr>
        <p:sp>
          <p:nvSpPr>
            <p:cNvPr id="557" name="Google Shape;557;p27"/>
            <p:cNvSpPr/>
            <p:nvPr/>
          </p:nvSpPr>
          <p:spPr>
            <a:xfrm>
              <a:off x="6866007" y="3457539"/>
              <a:ext cx="116090" cy="12876"/>
            </a:xfrm>
            <a:custGeom>
              <a:avLst/>
              <a:gdLst/>
              <a:ahLst/>
              <a:cxnLst/>
              <a:rect l="l" t="t" r="r" b="b"/>
              <a:pathLst>
                <a:path w="1677" h="186" extrusionOk="0">
                  <a:moveTo>
                    <a:pt x="1" y="0"/>
                  </a:moveTo>
                  <a:cubicBezTo>
                    <a:pt x="13" y="25"/>
                    <a:pt x="13" y="62"/>
                    <a:pt x="13" y="87"/>
                  </a:cubicBezTo>
                  <a:cubicBezTo>
                    <a:pt x="13" y="124"/>
                    <a:pt x="13" y="148"/>
                    <a:pt x="1" y="185"/>
                  </a:cubicBezTo>
                  <a:lnTo>
                    <a:pt x="1677" y="185"/>
                  </a:lnTo>
                  <a:lnTo>
                    <a:pt x="1677" y="0"/>
                  </a:lnTo>
                  <a:close/>
                </a:path>
              </a:pathLst>
            </a:custGeom>
            <a:solidFill>
              <a:srgbClr val="6B7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58" name="Google Shape;558;p27"/>
            <p:cNvSpPr/>
            <p:nvPr/>
          </p:nvSpPr>
          <p:spPr>
            <a:xfrm>
              <a:off x="5943156" y="3457539"/>
              <a:ext cx="263609" cy="11976"/>
            </a:xfrm>
            <a:custGeom>
              <a:avLst/>
              <a:gdLst/>
              <a:ahLst/>
              <a:cxnLst/>
              <a:rect l="l" t="t" r="r" b="b"/>
              <a:pathLst>
                <a:path w="3808" h="173" extrusionOk="0">
                  <a:moveTo>
                    <a:pt x="12" y="0"/>
                  </a:moveTo>
                  <a:cubicBezTo>
                    <a:pt x="12" y="25"/>
                    <a:pt x="25" y="50"/>
                    <a:pt x="12" y="74"/>
                  </a:cubicBezTo>
                  <a:cubicBezTo>
                    <a:pt x="25" y="111"/>
                    <a:pt x="12" y="148"/>
                    <a:pt x="0" y="173"/>
                  </a:cubicBezTo>
                  <a:lnTo>
                    <a:pt x="3807" y="173"/>
                  </a:lnTo>
                  <a:cubicBezTo>
                    <a:pt x="3795" y="148"/>
                    <a:pt x="3783" y="111"/>
                    <a:pt x="3783" y="74"/>
                  </a:cubicBezTo>
                  <a:cubicBezTo>
                    <a:pt x="3783" y="50"/>
                    <a:pt x="3795" y="25"/>
                    <a:pt x="3795" y="0"/>
                  </a:cubicBezTo>
                  <a:close/>
                </a:path>
              </a:pathLst>
            </a:custGeom>
            <a:solidFill>
              <a:srgbClr val="6B7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59" name="Google Shape;559;p27"/>
            <p:cNvSpPr/>
            <p:nvPr/>
          </p:nvSpPr>
          <p:spPr>
            <a:xfrm>
              <a:off x="6558090" y="3457539"/>
              <a:ext cx="261947" cy="11976"/>
            </a:xfrm>
            <a:custGeom>
              <a:avLst/>
              <a:gdLst/>
              <a:ahLst/>
              <a:cxnLst/>
              <a:rect l="l" t="t" r="r" b="b"/>
              <a:pathLst>
                <a:path w="3784" h="173" extrusionOk="0">
                  <a:moveTo>
                    <a:pt x="13" y="0"/>
                  </a:moveTo>
                  <a:cubicBezTo>
                    <a:pt x="13" y="25"/>
                    <a:pt x="13" y="50"/>
                    <a:pt x="26" y="74"/>
                  </a:cubicBezTo>
                  <a:cubicBezTo>
                    <a:pt x="13" y="111"/>
                    <a:pt x="13" y="148"/>
                    <a:pt x="1" y="173"/>
                  </a:cubicBezTo>
                  <a:lnTo>
                    <a:pt x="3784" y="173"/>
                  </a:lnTo>
                  <a:cubicBezTo>
                    <a:pt x="3771" y="148"/>
                    <a:pt x="3771" y="111"/>
                    <a:pt x="3771" y="74"/>
                  </a:cubicBezTo>
                  <a:cubicBezTo>
                    <a:pt x="3771" y="50"/>
                    <a:pt x="3771" y="25"/>
                    <a:pt x="3784" y="0"/>
                  </a:cubicBezTo>
                  <a:close/>
                </a:path>
              </a:pathLst>
            </a:custGeom>
            <a:solidFill>
              <a:srgbClr val="6B7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60" name="Google Shape;560;p27"/>
            <p:cNvSpPr/>
            <p:nvPr/>
          </p:nvSpPr>
          <p:spPr>
            <a:xfrm>
              <a:off x="5778536" y="3457539"/>
              <a:ext cx="119482" cy="11976"/>
            </a:xfrm>
            <a:custGeom>
              <a:avLst/>
              <a:gdLst/>
              <a:ahLst/>
              <a:cxnLst/>
              <a:rect l="l" t="t" r="r" b="b"/>
              <a:pathLst>
                <a:path w="1726" h="173" extrusionOk="0">
                  <a:moveTo>
                    <a:pt x="0" y="0"/>
                  </a:moveTo>
                  <a:lnTo>
                    <a:pt x="0" y="173"/>
                  </a:lnTo>
                  <a:lnTo>
                    <a:pt x="1725" y="173"/>
                  </a:lnTo>
                  <a:cubicBezTo>
                    <a:pt x="1713" y="148"/>
                    <a:pt x="1713" y="111"/>
                    <a:pt x="1713" y="74"/>
                  </a:cubicBezTo>
                  <a:cubicBezTo>
                    <a:pt x="1713" y="50"/>
                    <a:pt x="1713" y="25"/>
                    <a:pt x="1725" y="0"/>
                  </a:cubicBezTo>
                  <a:close/>
                </a:path>
              </a:pathLst>
            </a:custGeom>
            <a:solidFill>
              <a:srgbClr val="6B7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6251904" y="3457539"/>
              <a:ext cx="261047" cy="11976"/>
            </a:xfrm>
            <a:custGeom>
              <a:avLst/>
              <a:gdLst/>
              <a:ahLst/>
              <a:cxnLst/>
              <a:rect l="l" t="t" r="r" b="b"/>
              <a:pathLst>
                <a:path w="3771" h="173" extrusionOk="0">
                  <a:moveTo>
                    <a:pt x="0" y="0"/>
                  </a:moveTo>
                  <a:cubicBezTo>
                    <a:pt x="13" y="25"/>
                    <a:pt x="13" y="50"/>
                    <a:pt x="13" y="74"/>
                  </a:cubicBezTo>
                  <a:cubicBezTo>
                    <a:pt x="13" y="111"/>
                    <a:pt x="13" y="148"/>
                    <a:pt x="0" y="173"/>
                  </a:cubicBezTo>
                  <a:lnTo>
                    <a:pt x="3771" y="173"/>
                  </a:lnTo>
                  <a:cubicBezTo>
                    <a:pt x="3759" y="148"/>
                    <a:pt x="3759" y="111"/>
                    <a:pt x="3759" y="74"/>
                  </a:cubicBezTo>
                  <a:cubicBezTo>
                    <a:pt x="3759" y="50"/>
                    <a:pt x="3759" y="25"/>
                    <a:pt x="3771" y="0"/>
                  </a:cubicBezTo>
                  <a:close/>
                </a:path>
              </a:pathLst>
            </a:custGeom>
            <a:solidFill>
              <a:srgbClr val="6B76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62" name="Google Shape;562;p27"/>
            <p:cNvSpPr/>
            <p:nvPr/>
          </p:nvSpPr>
          <p:spPr>
            <a:xfrm>
              <a:off x="5827133" y="3187143"/>
              <a:ext cx="194522" cy="252533"/>
            </a:xfrm>
            <a:custGeom>
              <a:avLst/>
              <a:gdLst/>
              <a:ahLst/>
              <a:cxnLst/>
              <a:rect l="l" t="t" r="r" b="b"/>
              <a:pathLst>
                <a:path w="2810" h="3648" extrusionOk="0">
                  <a:moveTo>
                    <a:pt x="1365" y="241"/>
                  </a:moveTo>
                  <a:cubicBezTo>
                    <a:pt x="1630" y="241"/>
                    <a:pt x="1899" y="338"/>
                    <a:pt x="2120" y="555"/>
                  </a:cubicBezTo>
                  <a:cubicBezTo>
                    <a:pt x="2810" y="1245"/>
                    <a:pt x="2329" y="2416"/>
                    <a:pt x="1356" y="2416"/>
                  </a:cubicBezTo>
                  <a:cubicBezTo>
                    <a:pt x="764" y="2416"/>
                    <a:pt x="272" y="1935"/>
                    <a:pt x="272" y="1344"/>
                  </a:cubicBezTo>
                  <a:cubicBezTo>
                    <a:pt x="263" y="681"/>
                    <a:pt x="802" y="241"/>
                    <a:pt x="1365" y="241"/>
                  </a:cubicBezTo>
                  <a:close/>
                  <a:moveTo>
                    <a:pt x="1356" y="1"/>
                  </a:moveTo>
                  <a:cubicBezTo>
                    <a:pt x="604" y="1"/>
                    <a:pt x="0" y="604"/>
                    <a:pt x="0" y="1356"/>
                  </a:cubicBezTo>
                  <a:cubicBezTo>
                    <a:pt x="0" y="2391"/>
                    <a:pt x="1183" y="3512"/>
                    <a:pt x="1331" y="3648"/>
                  </a:cubicBezTo>
                  <a:lnTo>
                    <a:pt x="1368" y="3648"/>
                  </a:lnTo>
                  <a:cubicBezTo>
                    <a:pt x="1528" y="3512"/>
                    <a:pt x="2711" y="2453"/>
                    <a:pt x="2711" y="1356"/>
                  </a:cubicBezTo>
                  <a:cubicBezTo>
                    <a:pt x="2711" y="604"/>
                    <a:pt x="2095" y="1"/>
                    <a:pt x="1356" y="1"/>
                  </a:cubicBezTo>
                  <a:close/>
                </a:path>
              </a:pathLst>
            </a:custGeom>
            <a:solidFill>
              <a:srgbClr val="E3E9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63" name="Google Shape;563;p27"/>
            <p:cNvSpPr/>
            <p:nvPr/>
          </p:nvSpPr>
          <p:spPr>
            <a:xfrm>
              <a:off x="6132489" y="3183751"/>
              <a:ext cx="197084" cy="255925"/>
            </a:xfrm>
            <a:custGeom>
              <a:avLst/>
              <a:gdLst/>
              <a:ahLst/>
              <a:cxnLst/>
              <a:rect l="l" t="t" r="r" b="b"/>
              <a:pathLst>
                <a:path w="2847" h="3697" extrusionOk="0">
                  <a:moveTo>
                    <a:pt x="1402" y="290"/>
                  </a:moveTo>
                  <a:cubicBezTo>
                    <a:pt x="1667" y="290"/>
                    <a:pt x="1936" y="387"/>
                    <a:pt x="2157" y="604"/>
                  </a:cubicBezTo>
                  <a:cubicBezTo>
                    <a:pt x="2847" y="1294"/>
                    <a:pt x="2354" y="2465"/>
                    <a:pt x="1393" y="2465"/>
                  </a:cubicBezTo>
                  <a:cubicBezTo>
                    <a:pt x="789" y="2465"/>
                    <a:pt x="296" y="1984"/>
                    <a:pt x="296" y="1393"/>
                  </a:cubicBezTo>
                  <a:cubicBezTo>
                    <a:pt x="296" y="730"/>
                    <a:pt x="838" y="290"/>
                    <a:pt x="1402" y="290"/>
                  </a:cubicBezTo>
                  <a:close/>
                  <a:moveTo>
                    <a:pt x="1380" y="0"/>
                  </a:moveTo>
                  <a:cubicBezTo>
                    <a:pt x="617" y="0"/>
                    <a:pt x="1" y="641"/>
                    <a:pt x="25" y="1405"/>
                  </a:cubicBezTo>
                  <a:cubicBezTo>
                    <a:pt x="25" y="2452"/>
                    <a:pt x="1220" y="3561"/>
                    <a:pt x="1368" y="3697"/>
                  </a:cubicBezTo>
                  <a:lnTo>
                    <a:pt x="1405" y="3697"/>
                  </a:lnTo>
                  <a:cubicBezTo>
                    <a:pt x="1565" y="3549"/>
                    <a:pt x="2748" y="2502"/>
                    <a:pt x="2748" y="1405"/>
                  </a:cubicBezTo>
                  <a:cubicBezTo>
                    <a:pt x="2773" y="641"/>
                    <a:pt x="2157" y="0"/>
                    <a:pt x="1380" y="0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64" name="Google Shape;564;p27"/>
            <p:cNvSpPr/>
            <p:nvPr/>
          </p:nvSpPr>
          <p:spPr>
            <a:xfrm>
              <a:off x="6441237" y="3187143"/>
              <a:ext cx="195145" cy="252533"/>
            </a:xfrm>
            <a:custGeom>
              <a:avLst/>
              <a:gdLst/>
              <a:ahLst/>
              <a:cxnLst/>
              <a:rect l="l" t="t" r="r" b="b"/>
              <a:pathLst>
                <a:path w="2819" h="3648" extrusionOk="0">
                  <a:moveTo>
                    <a:pt x="1370" y="245"/>
                  </a:moveTo>
                  <a:cubicBezTo>
                    <a:pt x="1637" y="245"/>
                    <a:pt x="1910" y="345"/>
                    <a:pt x="2132" y="567"/>
                  </a:cubicBezTo>
                  <a:cubicBezTo>
                    <a:pt x="2819" y="1242"/>
                    <a:pt x="2335" y="2416"/>
                    <a:pt x="1371" y="2416"/>
                  </a:cubicBezTo>
                  <a:cubicBezTo>
                    <a:pt x="1366" y="2416"/>
                    <a:pt x="1361" y="2416"/>
                    <a:pt x="1356" y="2416"/>
                  </a:cubicBezTo>
                  <a:cubicBezTo>
                    <a:pt x="765" y="2416"/>
                    <a:pt x="284" y="1935"/>
                    <a:pt x="272" y="1344"/>
                  </a:cubicBezTo>
                  <a:cubicBezTo>
                    <a:pt x="272" y="684"/>
                    <a:pt x="809" y="245"/>
                    <a:pt x="1370" y="245"/>
                  </a:cubicBezTo>
                  <a:close/>
                  <a:moveTo>
                    <a:pt x="1369" y="1"/>
                  </a:moveTo>
                  <a:cubicBezTo>
                    <a:pt x="617" y="1"/>
                    <a:pt x="1" y="604"/>
                    <a:pt x="1" y="1356"/>
                  </a:cubicBezTo>
                  <a:cubicBezTo>
                    <a:pt x="1" y="2391"/>
                    <a:pt x="1196" y="3512"/>
                    <a:pt x="1344" y="3648"/>
                  </a:cubicBezTo>
                  <a:lnTo>
                    <a:pt x="1381" y="3648"/>
                  </a:lnTo>
                  <a:cubicBezTo>
                    <a:pt x="1541" y="3512"/>
                    <a:pt x="2724" y="2453"/>
                    <a:pt x="2724" y="1356"/>
                  </a:cubicBezTo>
                  <a:cubicBezTo>
                    <a:pt x="2724" y="604"/>
                    <a:pt x="2108" y="1"/>
                    <a:pt x="136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65" name="Google Shape;565;p27"/>
            <p:cNvSpPr/>
            <p:nvPr/>
          </p:nvSpPr>
          <p:spPr>
            <a:xfrm>
              <a:off x="6749154" y="3187143"/>
              <a:ext cx="194591" cy="252533"/>
            </a:xfrm>
            <a:custGeom>
              <a:avLst/>
              <a:gdLst/>
              <a:ahLst/>
              <a:cxnLst/>
              <a:rect l="l" t="t" r="r" b="b"/>
              <a:pathLst>
                <a:path w="2811" h="3648" extrusionOk="0">
                  <a:moveTo>
                    <a:pt x="1366" y="241"/>
                  </a:moveTo>
                  <a:cubicBezTo>
                    <a:pt x="1630" y="241"/>
                    <a:pt x="1900" y="338"/>
                    <a:pt x="2120" y="555"/>
                  </a:cubicBezTo>
                  <a:cubicBezTo>
                    <a:pt x="2810" y="1245"/>
                    <a:pt x="2330" y="2416"/>
                    <a:pt x="1356" y="2416"/>
                  </a:cubicBezTo>
                  <a:cubicBezTo>
                    <a:pt x="765" y="2416"/>
                    <a:pt x="272" y="1935"/>
                    <a:pt x="272" y="1344"/>
                  </a:cubicBezTo>
                  <a:cubicBezTo>
                    <a:pt x="264" y="681"/>
                    <a:pt x="803" y="241"/>
                    <a:pt x="1366" y="241"/>
                  </a:cubicBezTo>
                  <a:close/>
                  <a:moveTo>
                    <a:pt x="1356" y="1"/>
                  </a:moveTo>
                  <a:cubicBezTo>
                    <a:pt x="605" y="1"/>
                    <a:pt x="1" y="604"/>
                    <a:pt x="1" y="1356"/>
                  </a:cubicBezTo>
                  <a:cubicBezTo>
                    <a:pt x="1" y="2391"/>
                    <a:pt x="1184" y="3512"/>
                    <a:pt x="1344" y="3648"/>
                  </a:cubicBezTo>
                  <a:lnTo>
                    <a:pt x="1369" y="3648"/>
                  </a:lnTo>
                  <a:cubicBezTo>
                    <a:pt x="1529" y="3512"/>
                    <a:pt x="2712" y="2453"/>
                    <a:pt x="2712" y="1356"/>
                  </a:cubicBezTo>
                  <a:cubicBezTo>
                    <a:pt x="2712" y="604"/>
                    <a:pt x="2108" y="1"/>
                    <a:pt x="1356" y="1"/>
                  </a:cubicBezTo>
                  <a:close/>
                </a:path>
              </a:pathLst>
            </a:custGeom>
            <a:solidFill>
              <a:srgbClr val="435D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66" name="Google Shape;566;p27"/>
            <p:cNvSpPr/>
            <p:nvPr/>
          </p:nvSpPr>
          <p:spPr>
            <a:xfrm>
              <a:off x="5904735" y="3450824"/>
              <a:ext cx="27967" cy="23813"/>
            </a:xfrm>
            <a:custGeom>
              <a:avLst/>
              <a:gdLst/>
              <a:ahLst/>
              <a:cxnLst/>
              <a:rect l="l" t="t" r="r" b="b"/>
              <a:pathLst>
                <a:path w="404" h="344" extrusionOk="0">
                  <a:moveTo>
                    <a:pt x="233" y="1"/>
                  </a:moveTo>
                  <a:cubicBezTo>
                    <a:pt x="196" y="1"/>
                    <a:pt x="157" y="15"/>
                    <a:pt x="124" y="48"/>
                  </a:cubicBezTo>
                  <a:cubicBezTo>
                    <a:pt x="1" y="147"/>
                    <a:pt x="75" y="332"/>
                    <a:pt x="235" y="344"/>
                  </a:cubicBezTo>
                  <a:cubicBezTo>
                    <a:pt x="321" y="344"/>
                    <a:pt x="395" y="270"/>
                    <a:pt x="395" y="184"/>
                  </a:cubicBezTo>
                  <a:cubicBezTo>
                    <a:pt x="404" y="80"/>
                    <a:pt x="321" y="1"/>
                    <a:pt x="2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5897051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extrusionOk="0">
                  <a:moveTo>
                    <a:pt x="344" y="163"/>
                  </a:moveTo>
                  <a:cubicBezTo>
                    <a:pt x="432" y="163"/>
                    <a:pt x="515" y="242"/>
                    <a:pt x="506" y="346"/>
                  </a:cubicBezTo>
                  <a:cubicBezTo>
                    <a:pt x="506" y="432"/>
                    <a:pt x="432" y="506"/>
                    <a:pt x="346" y="506"/>
                  </a:cubicBezTo>
                  <a:cubicBezTo>
                    <a:pt x="186" y="494"/>
                    <a:pt x="112" y="309"/>
                    <a:pt x="235" y="210"/>
                  </a:cubicBezTo>
                  <a:cubicBezTo>
                    <a:pt x="268" y="177"/>
                    <a:pt x="307" y="163"/>
                    <a:pt x="344" y="163"/>
                  </a:cubicBezTo>
                  <a:close/>
                  <a:moveTo>
                    <a:pt x="321" y="1"/>
                  </a:moveTo>
                  <a:cubicBezTo>
                    <a:pt x="173" y="1"/>
                    <a:pt x="38" y="112"/>
                    <a:pt x="13" y="259"/>
                  </a:cubicBezTo>
                  <a:cubicBezTo>
                    <a:pt x="1" y="284"/>
                    <a:pt x="1" y="309"/>
                    <a:pt x="1" y="333"/>
                  </a:cubicBezTo>
                  <a:cubicBezTo>
                    <a:pt x="1" y="370"/>
                    <a:pt x="1" y="407"/>
                    <a:pt x="13" y="432"/>
                  </a:cubicBezTo>
                  <a:cubicBezTo>
                    <a:pt x="56" y="598"/>
                    <a:pt x="198" y="681"/>
                    <a:pt x="340" y="681"/>
                  </a:cubicBezTo>
                  <a:cubicBezTo>
                    <a:pt x="481" y="681"/>
                    <a:pt x="623" y="598"/>
                    <a:pt x="666" y="432"/>
                  </a:cubicBezTo>
                  <a:cubicBezTo>
                    <a:pt x="678" y="407"/>
                    <a:pt x="691" y="370"/>
                    <a:pt x="691" y="333"/>
                  </a:cubicBezTo>
                  <a:cubicBezTo>
                    <a:pt x="691" y="309"/>
                    <a:pt x="678" y="284"/>
                    <a:pt x="678" y="259"/>
                  </a:cubicBezTo>
                  <a:cubicBezTo>
                    <a:pt x="642" y="112"/>
                    <a:pt x="506" y="1"/>
                    <a:pt x="358" y="1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68" name="Google Shape;568;p27"/>
            <p:cNvSpPr/>
            <p:nvPr/>
          </p:nvSpPr>
          <p:spPr>
            <a:xfrm>
              <a:off x="6212929" y="3450686"/>
              <a:ext cx="28521" cy="24021"/>
            </a:xfrm>
            <a:custGeom>
              <a:avLst/>
              <a:gdLst/>
              <a:ahLst/>
              <a:cxnLst/>
              <a:rect l="l" t="t" r="r" b="b"/>
              <a:pathLst>
                <a:path w="412" h="347" extrusionOk="0">
                  <a:moveTo>
                    <a:pt x="227" y="0"/>
                  </a:moveTo>
                  <a:cubicBezTo>
                    <a:pt x="185" y="0"/>
                    <a:pt x="142" y="16"/>
                    <a:pt x="108" y="50"/>
                  </a:cubicBezTo>
                  <a:cubicBezTo>
                    <a:pt x="0" y="158"/>
                    <a:pt x="78" y="346"/>
                    <a:pt x="229" y="346"/>
                  </a:cubicBezTo>
                  <a:cubicBezTo>
                    <a:pt x="234" y="346"/>
                    <a:pt x="238" y="346"/>
                    <a:pt x="243" y="346"/>
                  </a:cubicBezTo>
                  <a:cubicBezTo>
                    <a:pt x="329" y="334"/>
                    <a:pt x="391" y="272"/>
                    <a:pt x="403" y="186"/>
                  </a:cubicBezTo>
                  <a:cubicBezTo>
                    <a:pt x="412" y="75"/>
                    <a:pt x="321" y="0"/>
                    <a:pt x="2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6204968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extrusionOk="0">
                  <a:moveTo>
                    <a:pt x="342" y="160"/>
                  </a:moveTo>
                  <a:cubicBezTo>
                    <a:pt x="436" y="160"/>
                    <a:pt x="527" y="235"/>
                    <a:pt x="518" y="346"/>
                  </a:cubicBezTo>
                  <a:cubicBezTo>
                    <a:pt x="506" y="432"/>
                    <a:pt x="444" y="494"/>
                    <a:pt x="358" y="506"/>
                  </a:cubicBezTo>
                  <a:cubicBezTo>
                    <a:pt x="353" y="506"/>
                    <a:pt x="349" y="506"/>
                    <a:pt x="344" y="506"/>
                  </a:cubicBezTo>
                  <a:cubicBezTo>
                    <a:pt x="193" y="506"/>
                    <a:pt x="115" y="318"/>
                    <a:pt x="223" y="210"/>
                  </a:cubicBezTo>
                  <a:cubicBezTo>
                    <a:pt x="257" y="176"/>
                    <a:pt x="300" y="160"/>
                    <a:pt x="342" y="160"/>
                  </a:cubicBezTo>
                  <a:close/>
                  <a:moveTo>
                    <a:pt x="321" y="1"/>
                  </a:moveTo>
                  <a:cubicBezTo>
                    <a:pt x="173" y="1"/>
                    <a:pt x="50" y="112"/>
                    <a:pt x="13" y="259"/>
                  </a:cubicBezTo>
                  <a:cubicBezTo>
                    <a:pt x="13" y="284"/>
                    <a:pt x="1" y="309"/>
                    <a:pt x="1" y="333"/>
                  </a:cubicBezTo>
                  <a:cubicBezTo>
                    <a:pt x="1" y="370"/>
                    <a:pt x="13" y="395"/>
                    <a:pt x="25" y="432"/>
                  </a:cubicBezTo>
                  <a:cubicBezTo>
                    <a:pt x="69" y="598"/>
                    <a:pt x="210" y="681"/>
                    <a:pt x="352" y="681"/>
                  </a:cubicBezTo>
                  <a:cubicBezTo>
                    <a:pt x="494" y="681"/>
                    <a:pt x="635" y="598"/>
                    <a:pt x="678" y="432"/>
                  </a:cubicBezTo>
                  <a:cubicBezTo>
                    <a:pt x="691" y="395"/>
                    <a:pt x="691" y="370"/>
                    <a:pt x="691" y="333"/>
                  </a:cubicBezTo>
                  <a:cubicBezTo>
                    <a:pt x="691" y="309"/>
                    <a:pt x="691" y="284"/>
                    <a:pt x="678" y="259"/>
                  </a:cubicBezTo>
                  <a:cubicBezTo>
                    <a:pt x="642" y="99"/>
                    <a:pt x="506" y="1"/>
                    <a:pt x="358" y="1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6519739" y="3450824"/>
              <a:ext cx="27967" cy="23813"/>
            </a:xfrm>
            <a:custGeom>
              <a:avLst/>
              <a:gdLst/>
              <a:ahLst/>
              <a:cxnLst/>
              <a:rect l="l" t="t" r="r" b="b"/>
              <a:pathLst>
                <a:path w="404" h="344" extrusionOk="0">
                  <a:moveTo>
                    <a:pt x="223" y="1"/>
                  </a:moveTo>
                  <a:cubicBezTo>
                    <a:pt x="184" y="1"/>
                    <a:pt x="144" y="15"/>
                    <a:pt x="111" y="48"/>
                  </a:cubicBezTo>
                  <a:cubicBezTo>
                    <a:pt x="0" y="147"/>
                    <a:pt x="74" y="332"/>
                    <a:pt x="235" y="344"/>
                  </a:cubicBezTo>
                  <a:cubicBezTo>
                    <a:pt x="321" y="344"/>
                    <a:pt x="395" y="270"/>
                    <a:pt x="395" y="184"/>
                  </a:cubicBezTo>
                  <a:cubicBezTo>
                    <a:pt x="403" y="80"/>
                    <a:pt x="315" y="1"/>
                    <a:pt x="2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6512055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extrusionOk="0">
                  <a:moveTo>
                    <a:pt x="334" y="163"/>
                  </a:moveTo>
                  <a:cubicBezTo>
                    <a:pt x="426" y="163"/>
                    <a:pt x="514" y="242"/>
                    <a:pt x="506" y="346"/>
                  </a:cubicBezTo>
                  <a:cubicBezTo>
                    <a:pt x="506" y="432"/>
                    <a:pt x="432" y="506"/>
                    <a:pt x="346" y="506"/>
                  </a:cubicBezTo>
                  <a:cubicBezTo>
                    <a:pt x="185" y="494"/>
                    <a:pt x="111" y="309"/>
                    <a:pt x="222" y="210"/>
                  </a:cubicBezTo>
                  <a:cubicBezTo>
                    <a:pt x="255" y="177"/>
                    <a:pt x="295" y="163"/>
                    <a:pt x="334" y="163"/>
                  </a:cubicBezTo>
                  <a:close/>
                  <a:moveTo>
                    <a:pt x="321" y="1"/>
                  </a:moveTo>
                  <a:cubicBezTo>
                    <a:pt x="173" y="1"/>
                    <a:pt x="37" y="112"/>
                    <a:pt x="13" y="259"/>
                  </a:cubicBezTo>
                  <a:cubicBezTo>
                    <a:pt x="1" y="284"/>
                    <a:pt x="1" y="309"/>
                    <a:pt x="1" y="333"/>
                  </a:cubicBezTo>
                  <a:cubicBezTo>
                    <a:pt x="1" y="370"/>
                    <a:pt x="1" y="407"/>
                    <a:pt x="13" y="432"/>
                  </a:cubicBezTo>
                  <a:cubicBezTo>
                    <a:pt x="56" y="598"/>
                    <a:pt x="198" y="681"/>
                    <a:pt x="339" y="681"/>
                  </a:cubicBezTo>
                  <a:cubicBezTo>
                    <a:pt x="481" y="681"/>
                    <a:pt x="623" y="598"/>
                    <a:pt x="666" y="432"/>
                  </a:cubicBezTo>
                  <a:cubicBezTo>
                    <a:pt x="678" y="407"/>
                    <a:pt x="678" y="370"/>
                    <a:pt x="691" y="333"/>
                  </a:cubicBezTo>
                  <a:cubicBezTo>
                    <a:pt x="678" y="309"/>
                    <a:pt x="678" y="284"/>
                    <a:pt x="678" y="259"/>
                  </a:cubicBezTo>
                  <a:cubicBezTo>
                    <a:pt x="641" y="112"/>
                    <a:pt x="506" y="1"/>
                    <a:pt x="358" y="1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6827656" y="3450824"/>
              <a:ext cx="27967" cy="23813"/>
            </a:xfrm>
            <a:custGeom>
              <a:avLst/>
              <a:gdLst/>
              <a:ahLst/>
              <a:cxnLst/>
              <a:rect l="l" t="t" r="r" b="b"/>
              <a:pathLst>
                <a:path w="404" h="344" extrusionOk="0">
                  <a:moveTo>
                    <a:pt x="223" y="1"/>
                  </a:moveTo>
                  <a:cubicBezTo>
                    <a:pt x="184" y="1"/>
                    <a:pt x="144" y="15"/>
                    <a:pt x="111" y="48"/>
                  </a:cubicBezTo>
                  <a:cubicBezTo>
                    <a:pt x="0" y="147"/>
                    <a:pt x="74" y="332"/>
                    <a:pt x="222" y="344"/>
                  </a:cubicBezTo>
                  <a:cubicBezTo>
                    <a:pt x="308" y="344"/>
                    <a:pt x="382" y="270"/>
                    <a:pt x="395" y="184"/>
                  </a:cubicBezTo>
                  <a:cubicBezTo>
                    <a:pt x="403" y="80"/>
                    <a:pt x="315" y="1"/>
                    <a:pt x="2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573" name="Google Shape;573;p27"/>
            <p:cNvSpPr/>
            <p:nvPr/>
          </p:nvSpPr>
          <p:spPr>
            <a:xfrm>
              <a:off x="6819141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extrusionOk="0">
                  <a:moveTo>
                    <a:pt x="340" y="165"/>
                  </a:moveTo>
                  <a:cubicBezTo>
                    <a:pt x="431" y="165"/>
                    <a:pt x="518" y="232"/>
                    <a:pt x="518" y="333"/>
                  </a:cubicBezTo>
                  <a:cubicBezTo>
                    <a:pt x="518" y="420"/>
                    <a:pt x="444" y="506"/>
                    <a:pt x="345" y="506"/>
                  </a:cubicBezTo>
                  <a:cubicBezTo>
                    <a:pt x="197" y="494"/>
                    <a:pt x="123" y="321"/>
                    <a:pt x="222" y="210"/>
                  </a:cubicBezTo>
                  <a:cubicBezTo>
                    <a:pt x="257" y="179"/>
                    <a:pt x="299" y="165"/>
                    <a:pt x="340" y="165"/>
                  </a:cubicBezTo>
                  <a:close/>
                  <a:moveTo>
                    <a:pt x="333" y="1"/>
                  </a:moveTo>
                  <a:cubicBezTo>
                    <a:pt x="173" y="1"/>
                    <a:pt x="49" y="112"/>
                    <a:pt x="13" y="259"/>
                  </a:cubicBezTo>
                  <a:cubicBezTo>
                    <a:pt x="0" y="284"/>
                    <a:pt x="0" y="309"/>
                    <a:pt x="0" y="333"/>
                  </a:cubicBezTo>
                  <a:cubicBezTo>
                    <a:pt x="0" y="370"/>
                    <a:pt x="0" y="407"/>
                    <a:pt x="13" y="432"/>
                  </a:cubicBezTo>
                  <a:cubicBezTo>
                    <a:pt x="62" y="598"/>
                    <a:pt x="204" y="681"/>
                    <a:pt x="345" y="681"/>
                  </a:cubicBezTo>
                  <a:cubicBezTo>
                    <a:pt x="487" y="681"/>
                    <a:pt x="629" y="598"/>
                    <a:pt x="678" y="432"/>
                  </a:cubicBezTo>
                  <a:cubicBezTo>
                    <a:pt x="690" y="407"/>
                    <a:pt x="690" y="370"/>
                    <a:pt x="690" y="333"/>
                  </a:cubicBezTo>
                  <a:cubicBezTo>
                    <a:pt x="690" y="309"/>
                    <a:pt x="690" y="284"/>
                    <a:pt x="678" y="259"/>
                  </a:cubicBezTo>
                  <a:cubicBezTo>
                    <a:pt x="641" y="112"/>
                    <a:pt x="518" y="1"/>
                    <a:pt x="358" y="1"/>
                  </a:cubicBezTo>
                  <a:close/>
                </a:path>
              </a:pathLst>
            </a:custGeom>
            <a:solidFill>
              <a:srgbClr val="BAC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574" name="Google Shape;574;p27"/>
          <p:cNvSpPr txBox="1"/>
          <p:nvPr/>
        </p:nvSpPr>
        <p:spPr>
          <a:xfrm>
            <a:off x="3485037" y="3994634"/>
            <a:ext cx="92365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VAMANA</a:t>
            </a:r>
            <a:endParaRPr/>
          </a:p>
        </p:txBody>
      </p:sp>
      <p:sp>
        <p:nvSpPr>
          <p:cNvPr id="575" name="Google Shape;575;p27"/>
          <p:cNvSpPr txBox="1"/>
          <p:nvPr/>
        </p:nvSpPr>
        <p:spPr>
          <a:xfrm>
            <a:off x="4635822" y="4035851"/>
            <a:ext cx="105509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VIRECHAN</a:t>
            </a:r>
            <a:endParaRPr/>
          </a:p>
        </p:txBody>
      </p:sp>
      <p:sp>
        <p:nvSpPr>
          <p:cNvPr id="576" name="Google Shape;576;p27"/>
          <p:cNvSpPr txBox="1"/>
          <p:nvPr/>
        </p:nvSpPr>
        <p:spPr>
          <a:xfrm>
            <a:off x="5942099" y="4010068"/>
            <a:ext cx="8146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VASTHI</a:t>
            </a:r>
            <a:endParaRPr/>
          </a:p>
        </p:txBody>
      </p:sp>
      <p:sp>
        <p:nvSpPr>
          <p:cNvPr id="577" name="Google Shape;577;p27"/>
          <p:cNvSpPr txBox="1"/>
          <p:nvPr/>
        </p:nvSpPr>
        <p:spPr>
          <a:xfrm>
            <a:off x="7141304" y="4038738"/>
            <a:ext cx="74090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NASYA</a:t>
            </a:r>
            <a:endParaRPr/>
          </a:p>
        </p:txBody>
      </p:sp>
      <p:pic>
        <p:nvPicPr>
          <p:cNvPr id="578" name="Google Shape;57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1362" y="2532363"/>
            <a:ext cx="862012" cy="86201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79" name="Google Shape;57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89764" y="2574072"/>
            <a:ext cx="854928" cy="85492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80" name="Google Shape;58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71045" y="2591045"/>
            <a:ext cx="854928" cy="85492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81" name="Google Shape;581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43069" y="2595937"/>
            <a:ext cx="884105" cy="88410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582" name="Google Shape;582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88021" y="4503933"/>
            <a:ext cx="1662120" cy="2304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09760" y="1897389"/>
            <a:ext cx="1945191" cy="2584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2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68945" y="1483360"/>
            <a:ext cx="2222507" cy="2370675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7"/>
          <p:cNvSpPr txBox="1"/>
          <p:nvPr/>
        </p:nvSpPr>
        <p:spPr>
          <a:xfrm>
            <a:off x="4091297" y="464933"/>
            <a:ext cx="378730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PANCHAKARMA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27"/>
          <p:cNvSpPr txBox="1"/>
          <p:nvPr/>
        </p:nvSpPr>
        <p:spPr>
          <a:xfrm>
            <a:off x="4752283" y="5208270"/>
            <a:ext cx="71045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KAPHA</a:t>
            </a:r>
            <a:endParaRPr/>
          </a:p>
        </p:txBody>
      </p:sp>
      <p:pic>
        <p:nvPicPr>
          <p:cNvPr id="587" name="Google Shape;587;p27" descr="All India Institute of Ayurveda, Delhi - Wikipedia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64266" y="5555563"/>
            <a:ext cx="1044774" cy="1040025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588" name="Google Shape;588;p27" descr="National Ayurveda Day — Vikaspedia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28"/>
          <p:cNvSpPr/>
          <p:nvPr/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5" name="Google Shape;595;p28" descr="Shirodhara in Hyderabad, Ac Guard by Kerala Ayurvedic Centre | ID:  7552936455"/>
          <p:cNvPicPr preferRelativeResize="0"/>
          <p:nvPr/>
        </p:nvPicPr>
        <p:blipFill rotWithShape="1">
          <a:blip r:embed="rId3">
            <a:alphaModFix/>
          </a:blip>
          <a:srcRect l="2043" r="1" b="2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28"/>
          <p:cNvSpPr/>
          <p:nvPr/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7" name="Google Shape;597;p28"/>
          <p:cNvPicPr preferRelativeResize="0"/>
          <p:nvPr/>
        </p:nvPicPr>
        <p:blipFill rotWithShape="1">
          <a:blip r:embed="rId4">
            <a:alphaModFix/>
          </a:blip>
          <a:srcRect l="19069" r="19466" b="-2"/>
          <a:stretch/>
        </p:blipFill>
        <p:spPr>
          <a:xfrm>
            <a:off x="641180" y="643467"/>
            <a:ext cx="5129784" cy="5571066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28"/>
          <p:cNvSpPr txBox="1"/>
          <p:nvPr/>
        </p:nvSpPr>
        <p:spPr>
          <a:xfrm>
            <a:off x="2550160" y="6356681"/>
            <a:ext cx="2184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TALAPOTHICHIL</a:t>
            </a:r>
            <a:endParaRPr/>
          </a:p>
        </p:txBody>
      </p:sp>
      <p:sp>
        <p:nvSpPr>
          <p:cNvPr id="599" name="Google Shape;599;p28"/>
          <p:cNvSpPr txBox="1"/>
          <p:nvPr/>
        </p:nvSpPr>
        <p:spPr>
          <a:xfrm>
            <a:off x="8341360" y="6471312"/>
            <a:ext cx="21844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SHIRODHARA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4742" y="1064260"/>
            <a:ext cx="3048953" cy="276606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29"/>
          <p:cNvSpPr txBox="1"/>
          <p:nvPr/>
        </p:nvSpPr>
        <p:spPr>
          <a:xfrm>
            <a:off x="4492817" y="1570127"/>
            <a:ext cx="609600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Walnuts are another rich, plant-based source of omega-3 fatty acids. support overall brain health.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Deficiency in DHA (the chief omega) is associated with mental health disorders, including depression, ADHD, bipolar disorder, and schizophrenia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06" name="Google Shape;606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4987" y="4403090"/>
            <a:ext cx="2181225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29"/>
          <p:cNvSpPr txBox="1"/>
          <p:nvPr/>
        </p:nvSpPr>
        <p:spPr>
          <a:xfrm>
            <a:off x="4663440" y="4653895"/>
            <a:ext cx="6096000" cy="1287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 Low folic acid is associated with depression. As a result, folate is an important food for mental health. And broccoli is high in folate, as well as fiber and vitamin C.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08" name="Google Shape;608;p29"/>
          <p:cNvSpPr txBox="1"/>
          <p:nvPr/>
        </p:nvSpPr>
        <p:spPr>
          <a:xfrm>
            <a:off x="3545840" y="395624"/>
            <a:ext cx="50393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>
                <a:solidFill>
                  <a:srgbClr val="343434"/>
                </a:solidFill>
                <a:latin typeface="Cambria"/>
                <a:ea typeface="Cambria"/>
                <a:cs typeface="Cambria"/>
                <a:sym typeface="Cambria"/>
              </a:rPr>
              <a:t>THE FOOD  FOR MENTAL HEALTH</a:t>
            </a:r>
            <a:endParaRPr sz="24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09" name="Google Shape;609;p29" descr="All India Institute of Ayurveda, Delhi - Wikip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4266" y="5555563"/>
            <a:ext cx="1044774" cy="1040025"/>
          </a:xfrm>
          <a:prstGeom prst="ellipse">
            <a:avLst/>
          </a:prstGeom>
          <a:noFill/>
          <a:ln w="9525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pic>
        <p:nvPicPr>
          <p:cNvPr id="610" name="Google Shape;610;p29" descr="National Ayurveda Day — Vikaspe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17940" y="32785"/>
            <a:ext cx="1206710" cy="1235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4472" y="789622"/>
            <a:ext cx="26193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30"/>
          <p:cNvSpPr txBox="1"/>
          <p:nvPr/>
        </p:nvSpPr>
        <p:spPr>
          <a:xfrm>
            <a:off x="4318000" y="1291827"/>
            <a:ext cx="6024880" cy="1287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Dark Leafy Greens </a:t>
            </a:r>
            <a:r>
              <a:rPr lang="en-US" sz="1800" b="0" i="0">
                <a:solidFill>
                  <a:srgbClr val="343434"/>
                </a:solidFill>
                <a:latin typeface="Cambria"/>
                <a:ea typeface="Cambria"/>
                <a:cs typeface="Cambria"/>
                <a:sym typeface="Cambria"/>
              </a:rPr>
              <a:t>Folate (a form of vitamin B9), Magnesium, and Omega-3s all support mental health and brain health. 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617" name="Google Shape;617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4472" y="2870200"/>
            <a:ext cx="3395980" cy="339598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30"/>
          <p:cNvSpPr txBox="1"/>
          <p:nvPr/>
        </p:nvSpPr>
        <p:spPr>
          <a:xfrm>
            <a:off x="4890452" y="4108996"/>
            <a:ext cx="609600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Bean contain fiber, beans also help to stabilize blood sugar levels. 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Beans also contain tryptophan, which supports healthy serotonin production. As a result, it is a great food for mental health. 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19" name="Google Shape;619;p30"/>
          <p:cNvSpPr txBox="1"/>
          <p:nvPr/>
        </p:nvSpPr>
        <p:spPr>
          <a:xfrm>
            <a:off x="3545840" y="395624"/>
            <a:ext cx="503936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>
                <a:solidFill>
                  <a:srgbClr val="343434"/>
                </a:solidFill>
                <a:latin typeface="Cambria"/>
                <a:ea typeface="Cambria"/>
                <a:cs typeface="Cambria"/>
                <a:sym typeface="Cambria"/>
              </a:rPr>
              <a:t>THE FOOD  FOR MENTAL HEALTH</a:t>
            </a:r>
            <a:endParaRPr sz="2400" b="1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1"/>
          <p:cNvSpPr txBox="1"/>
          <p:nvPr/>
        </p:nvSpPr>
        <p:spPr>
          <a:xfrm>
            <a:off x="7206044" y="2941688"/>
            <a:ext cx="3747821" cy="974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4A4A4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you..</a:t>
            </a:r>
            <a:endParaRPr/>
          </a:p>
        </p:txBody>
      </p:sp>
      <p:pic>
        <p:nvPicPr>
          <p:cNvPr id="625" name="Google Shape;62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2266" y="885358"/>
            <a:ext cx="4728095" cy="5466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Google Shape;630;p32" descr="Professionalism isn't something medical students absorb. It must be taught  - STAT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-26747"/>
            <a:ext cx="12192000" cy="6911493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32"/>
          <p:cNvSpPr txBox="1">
            <a:spLocks noGrp="1"/>
          </p:cNvSpPr>
          <p:nvPr>
            <p:ph type="title"/>
          </p:nvPr>
        </p:nvSpPr>
        <p:spPr>
          <a:xfrm>
            <a:off x="1400175" y="14002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</a:pPr>
            <a:r>
              <a:rPr lang="en-US" sz="3200">
                <a:latin typeface="Arial Black"/>
                <a:ea typeface="Arial Black"/>
                <a:cs typeface="Arial Black"/>
                <a:sym typeface="Arial Black"/>
              </a:rPr>
              <a:t>ALL INDIA INSTITUTE OF AYURVEDA (AIIA)</a:t>
            </a:r>
            <a:br>
              <a:rPr lang="en-US" sz="3200">
                <a:latin typeface="Arial Black"/>
                <a:ea typeface="Arial Black"/>
                <a:cs typeface="Arial Black"/>
                <a:sym typeface="Arial Black"/>
              </a:rPr>
            </a:br>
            <a:r>
              <a:rPr lang="en-US" sz="3200">
                <a:latin typeface="Arial Black"/>
                <a:ea typeface="Arial Black"/>
                <a:cs typeface="Arial Black"/>
                <a:sym typeface="Arial Black"/>
              </a:rPr>
              <a:t>		</a:t>
            </a:r>
            <a:r>
              <a:rPr lang="en-US" sz="3200">
                <a:solidFill>
                  <a:srgbClr val="1F3864"/>
                </a:solidFill>
                <a:latin typeface="Arial Black"/>
                <a:ea typeface="Arial Black"/>
                <a:cs typeface="Arial Black"/>
                <a:sym typeface="Arial Black"/>
              </a:rPr>
              <a:t>Care with Compassion</a:t>
            </a:r>
            <a:endParaRPr sz="3200">
              <a:solidFill>
                <a:srgbClr val="1F3864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632" name="Google Shape;632;p32"/>
          <p:cNvGrpSpPr/>
          <p:nvPr/>
        </p:nvGrpSpPr>
        <p:grpSpPr>
          <a:xfrm>
            <a:off x="466341" y="1368210"/>
            <a:ext cx="6077717" cy="5348346"/>
            <a:chOff x="530508" y="1423"/>
            <a:chExt cx="6077717" cy="5348346"/>
          </a:xfrm>
        </p:grpSpPr>
        <p:sp>
          <p:nvSpPr>
            <p:cNvPr id="633" name="Google Shape;633;p32"/>
            <p:cNvSpPr/>
            <p:nvPr/>
          </p:nvSpPr>
          <p:spPr>
            <a:xfrm>
              <a:off x="1511088" y="617317"/>
              <a:ext cx="4116558" cy="4116558"/>
            </a:xfrm>
            <a:prstGeom prst="blockArc">
              <a:avLst>
                <a:gd name="adj1" fmla="val 10800000"/>
                <a:gd name="adj2" fmla="val 16200000"/>
                <a:gd name="adj3" fmla="val 4643"/>
              </a:avLst>
            </a:prstGeom>
            <a:solidFill>
              <a:srgbClr val="5999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2"/>
            <p:cNvSpPr/>
            <p:nvPr/>
          </p:nvSpPr>
          <p:spPr>
            <a:xfrm>
              <a:off x="1511088" y="617317"/>
              <a:ext cx="4116558" cy="4116558"/>
            </a:xfrm>
            <a:prstGeom prst="blockArc">
              <a:avLst>
                <a:gd name="adj1" fmla="val 5400000"/>
                <a:gd name="adj2" fmla="val 10800000"/>
                <a:gd name="adj3" fmla="val 4643"/>
              </a:avLst>
            </a:prstGeom>
            <a:solidFill>
              <a:srgbClr val="3DE1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2"/>
            <p:cNvSpPr/>
            <p:nvPr/>
          </p:nvSpPr>
          <p:spPr>
            <a:xfrm>
              <a:off x="1511088" y="617317"/>
              <a:ext cx="4116558" cy="4116558"/>
            </a:xfrm>
            <a:prstGeom prst="blockArc">
              <a:avLst>
                <a:gd name="adj1" fmla="val 0"/>
                <a:gd name="adj2" fmla="val 5400000"/>
                <a:gd name="adj3" fmla="val 4643"/>
              </a:avLst>
            </a:prstGeom>
            <a:solidFill>
              <a:srgbClr val="65EE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2"/>
            <p:cNvSpPr/>
            <p:nvPr/>
          </p:nvSpPr>
          <p:spPr>
            <a:xfrm>
              <a:off x="1511088" y="617317"/>
              <a:ext cx="4116558" cy="4116558"/>
            </a:xfrm>
            <a:prstGeom prst="blockArc">
              <a:avLst>
                <a:gd name="adj1" fmla="val 16200000"/>
                <a:gd name="adj2" fmla="val 0"/>
                <a:gd name="adj3" fmla="val 4643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2"/>
            <p:cNvSpPr/>
            <p:nvPr/>
          </p:nvSpPr>
          <p:spPr>
            <a:xfrm>
              <a:off x="2621254" y="1727483"/>
              <a:ext cx="1896226" cy="1896226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2"/>
            <p:cNvSpPr txBox="1"/>
            <p:nvPr/>
          </p:nvSpPr>
          <p:spPr>
            <a:xfrm>
              <a:off x="2898950" y="2005179"/>
              <a:ext cx="1340834" cy="13408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00" tIns="71100" rIns="71100" bIns="71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600"/>
                <a:buFont typeface="Calibri"/>
                <a:buNone/>
              </a:pPr>
              <a:r>
                <a:rPr lang="en-US" sz="5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AIIA</a:t>
              </a:r>
              <a:endParaRPr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32"/>
            <p:cNvSpPr/>
            <p:nvPr/>
          </p:nvSpPr>
          <p:spPr>
            <a:xfrm>
              <a:off x="2541003" y="1423"/>
              <a:ext cx="2056728" cy="132735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2"/>
            <p:cNvSpPr txBox="1"/>
            <p:nvPr/>
          </p:nvSpPr>
          <p:spPr>
            <a:xfrm>
              <a:off x="2842204" y="195810"/>
              <a:ext cx="1454326" cy="9385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imes"/>
                <a:buNone/>
              </a:pPr>
              <a:r>
                <a:rPr lang="en-US" sz="1800">
                  <a:solidFill>
                    <a:schemeClr val="lt1"/>
                  </a:solidFill>
                  <a:latin typeface="Times"/>
                  <a:ea typeface="Times"/>
                  <a:cs typeface="Times"/>
                  <a:sym typeface="Times"/>
                </a:rPr>
                <a:t>Holistic approach</a:t>
              </a:r>
              <a:endParaRPr sz="1800">
                <a:solidFill>
                  <a:schemeClr val="lt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641" name="Google Shape;641;p32"/>
            <p:cNvSpPr/>
            <p:nvPr/>
          </p:nvSpPr>
          <p:spPr>
            <a:xfrm>
              <a:off x="4551497" y="2011917"/>
              <a:ext cx="2056728" cy="1327358"/>
            </a:xfrm>
            <a:prstGeom prst="ellipse">
              <a:avLst/>
            </a:prstGeom>
            <a:solidFill>
              <a:srgbClr val="65EE1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2"/>
            <p:cNvSpPr txBox="1"/>
            <p:nvPr/>
          </p:nvSpPr>
          <p:spPr>
            <a:xfrm>
              <a:off x="4852698" y="2206304"/>
              <a:ext cx="1454326" cy="9385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imes"/>
                <a:buNone/>
              </a:pPr>
              <a:r>
                <a:rPr lang="en-US" sz="1800">
                  <a:solidFill>
                    <a:schemeClr val="lt1"/>
                  </a:solidFill>
                  <a:latin typeface="Times"/>
                  <a:ea typeface="Times"/>
                  <a:cs typeface="Times"/>
                  <a:sym typeface="Times"/>
                </a:rPr>
                <a:t>Traditional medicines with modern equipments</a:t>
              </a:r>
              <a:endParaRPr sz="1800">
                <a:solidFill>
                  <a:schemeClr val="lt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643" name="Google Shape;643;p32"/>
            <p:cNvSpPr/>
            <p:nvPr/>
          </p:nvSpPr>
          <p:spPr>
            <a:xfrm>
              <a:off x="2541003" y="4022411"/>
              <a:ext cx="2056728" cy="1327358"/>
            </a:xfrm>
            <a:prstGeom prst="ellipse">
              <a:avLst/>
            </a:prstGeom>
            <a:solidFill>
              <a:srgbClr val="3DE1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2"/>
            <p:cNvSpPr txBox="1"/>
            <p:nvPr/>
          </p:nvSpPr>
          <p:spPr>
            <a:xfrm>
              <a:off x="2842204" y="4216798"/>
              <a:ext cx="1454326" cy="9385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imes"/>
                <a:buNone/>
              </a:pPr>
              <a:r>
                <a:rPr lang="en-US" sz="1800">
                  <a:solidFill>
                    <a:schemeClr val="lt1"/>
                  </a:solidFill>
                  <a:latin typeface="Times"/>
                  <a:ea typeface="Times"/>
                  <a:cs typeface="Times"/>
                  <a:sym typeface="Times"/>
                </a:rPr>
                <a:t>Yoga and meditation</a:t>
              </a:r>
              <a:endParaRPr sz="1800">
                <a:solidFill>
                  <a:schemeClr val="lt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  <p:sp>
          <p:nvSpPr>
            <p:cNvPr id="645" name="Google Shape;645;p32"/>
            <p:cNvSpPr/>
            <p:nvPr/>
          </p:nvSpPr>
          <p:spPr>
            <a:xfrm>
              <a:off x="530508" y="2011917"/>
              <a:ext cx="2056728" cy="1327358"/>
            </a:xfrm>
            <a:prstGeom prst="ellipse">
              <a:avLst/>
            </a:prstGeom>
            <a:solidFill>
              <a:srgbClr val="5999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2"/>
            <p:cNvSpPr txBox="1"/>
            <p:nvPr/>
          </p:nvSpPr>
          <p:spPr>
            <a:xfrm>
              <a:off x="831709" y="2206304"/>
              <a:ext cx="1454326" cy="9385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imes"/>
                <a:buNone/>
              </a:pPr>
              <a:r>
                <a:rPr lang="en-US" sz="1800">
                  <a:solidFill>
                    <a:schemeClr val="lt1"/>
                  </a:solidFill>
                  <a:latin typeface="Times"/>
                  <a:ea typeface="Times"/>
                  <a:cs typeface="Times"/>
                  <a:sym typeface="Times"/>
                </a:rPr>
                <a:t>Proper Diet</a:t>
              </a:r>
              <a:endParaRPr sz="1800">
                <a:solidFill>
                  <a:schemeClr val="lt1"/>
                </a:solidFill>
                <a:latin typeface="Times"/>
                <a:ea typeface="Times"/>
                <a:cs typeface="Times"/>
                <a:sym typeface="Times"/>
              </a:endParaRPr>
            </a:p>
          </p:txBody>
        </p:sp>
      </p:grpSp>
      <p:pic>
        <p:nvPicPr>
          <p:cNvPr id="647" name="Google Shape;64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3223" y="2117559"/>
            <a:ext cx="4489105" cy="4196614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32"/>
          <p:cNvSpPr/>
          <p:nvPr/>
        </p:nvSpPr>
        <p:spPr>
          <a:xfrm>
            <a:off x="5903495" y="2305802"/>
            <a:ext cx="1260909" cy="553315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00B0F0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904</Words>
  <Application>Microsoft Office PowerPoint</Application>
  <PresentationFormat>Widescreen</PresentationFormat>
  <Paragraphs>163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Noto Sans Symbols</vt:lpstr>
      <vt:lpstr>Arial Black</vt:lpstr>
      <vt:lpstr>Cambria</vt:lpstr>
      <vt:lpstr>Arial</vt:lpstr>
      <vt:lpstr>Calibri</vt:lpstr>
      <vt:lpstr>Times</vt:lpstr>
      <vt:lpstr>Times New Roman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ALL INDIA INSTITUTE OF AYURVEDA (AIIA)   Care with Compassion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Arshathjyothi P S</dc:creator>
  <cp:lastModifiedBy>DELL</cp:lastModifiedBy>
  <cp:revision>1</cp:revision>
  <dcterms:created xsi:type="dcterms:W3CDTF">2022-10-09T11:34:38Z</dcterms:created>
  <dcterms:modified xsi:type="dcterms:W3CDTF">2022-10-17T12:34:40Z</dcterms:modified>
</cp:coreProperties>
</file>